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5" r:id="rId4"/>
    <p:sldId id="258" r:id="rId5"/>
    <p:sldId id="259" r:id="rId6"/>
    <p:sldId id="260" r:id="rId7"/>
    <p:sldId id="261" r:id="rId8"/>
    <p:sldId id="262" r:id="rId9"/>
    <p:sldId id="263" r:id="rId10"/>
    <p:sldId id="264" r:id="rId11"/>
    <p:sldId id="265" r:id="rId12"/>
    <p:sldId id="266" r:id="rId13"/>
    <p:sldId id="268" r:id="rId14"/>
    <p:sldId id="272"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F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DE06CA1-0CDA-4063-A870-B0D41AD0D9AE}"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13574840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E06CA1-0CDA-4063-A870-B0D41AD0D9AE}"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3929467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DE06CA1-0CDA-4063-A870-B0D41AD0D9AE}"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25978247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DE06CA1-0CDA-4063-A870-B0D41AD0D9AE}"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453040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DE06CA1-0CDA-4063-A870-B0D41AD0D9AE}" type="datetimeFigureOut">
              <a:rPr lang="en-US" smtClean="0"/>
              <a:t>6/14/2018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1832240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DE06CA1-0CDA-4063-A870-B0D41AD0D9AE}" type="datetimeFigureOut">
              <a:rPr lang="en-US" smtClean="0"/>
              <a:t>6/14/2018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3361392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DE06CA1-0CDA-4063-A870-B0D41AD0D9AE}" type="datetimeFigureOut">
              <a:rPr lang="en-US" smtClean="0"/>
              <a:t>6/14/2018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1813546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E06CA1-0CDA-4063-A870-B0D41AD0D9AE}"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2004141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DE06CA1-0CDA-4063-A870-B0D41AD0D9AE}" type="datetimeFigureOut">
              <a:rPr lang="en-US" smtClean="0"/>
              <a:t>6/14/2018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1671717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E06CA1-0CDA-4063-A870-B0D41AD0D9AE}"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2394479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DE06CA1-0CDA-4063-A870-B0D41AD0D9AE}" type="datetimeFigureOut">
              <a:rPr lang="en-US" smtClean="0"/>
              <a:t>6/14/2018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B925B0-5A9B-48A5-9EFE-8DF1F9F9EC6C}" type="slidenum">
              <a:rPr lang="en-US" smtClean="0"/>
              <a:t>‹#›</a:t>
            </a:fld>
            <a:endParaRPr lang="en-US"/>
          </a:p>
        </p:txBody>
      </p:sp>
    </p:spTree>
    <p:extLst>
      <p:ext uri="{BB962C8B-B14F-4D97-AF65-F5344CB8AC3E}">
        <p14:creationId xmlns:p14="http://schemas.microsoft.com/office/powerpoint/2010/main" val="4113390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E06CA1-0CDA-4063-A870-B0D41AD0D9AE}" type="datetimeFigureOut">
              <a:rPr lang="en-US" smtClean="0"/>
              <a:t>6/14/2018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B925B0-5A9B-48A5-9EFE-8DF1F9F9EC6C}" type="slidenum">
              <a:rPr lang="en-US" smtClean="0"/>
              <a:t>‹#›</a:t>
            </a:fld>
            <a:endParaRPr lang="en-US"/>
          </a:p>
        </p:txBody>
      </p:sp>
    </p:spTree>
    <p:extLst>
      <p:ext uri="{BB962C8B-B14F-4D97-AF65-F5344CB8AC3E}">
        <p14:creationId xmlns:p14="http://schemas.microsoft.com/office/powerpoint/2010/main" val="3205908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882018"/>
            <a:ext cx="9144000" cy="3514229"/>
          </a:xfrm>
        </p:spPr>
        <p:txBody>
          <a:bodyPr>
            <a:normAutofit fontScale="90000"/>
          </a:bodyPr>
          <a:lstStyle/>
          <a:p>
            <a:r>
              <a:rPr lang="en-US" sz="72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Black" panose="020B0A04020102020204" pitchFamily="34" charset="0"/>
              </a:rPr>
              <a:t>Hybrid 1 Chart </a:t>
            </a:r>
            <a:r>
              <a:rPr lang="en-US" sz="72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Black" panose="020B0A04020102020204" pitchFamily="34" charset="0"/>
              </a:rPr>
              <a:t>Trading</a:t>
            </a:r>
            <a:br>
              <a:rPr lang="en-US" sz="7200" b="1"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Black" panose="020B0A04020102020204" pitchFamily="34" charset="0"/>
              </a:rPr>
            </a:br>
            <a:r>
              <a:rPr lang="en-US" sz="72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Black" panose="020B0A04020102020204" pitchFamily="34" charset="0"/>
              </a:rPr>
              <a:t/>
            </a:r>
            <a:br>
              <a:rPr lang="en-US" sz="72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Black" panose="020B0A04020102020204" pitchFamily="34" charset="0"/>
              </a:rPr>
            </a:br>
            <a:r>
              <a:rPr lang="en-US" sz="4400" b="1" dirty="0" smtClean="0">
                <a:ln w="0"/>
                <a:effectLst>
                  <a:reflection blurRad="6350" stA="53000" endA="300" endPos="35500" dir="5400000" sy="-90000" algn="bl" rotWithShape="0"/>
                </a:effectLst>
                <a:latin typeface="Arial Black" panose="020B0A04020102020204" pitchFamily="34" charset="0"/>
              </a:rPr>
              <a:t>Manual</a:t>
            </a:r>
            <a:endParaRPr lang="en-US" sz="4400" b="1" dirty="0">
              <a:ln w="0"/>
              <a:effectLst>
                <a:reflection blurRad="6350" stA="53000" endA="300" endPos="35500" dir="5400000" sy="-90000" algn="bl" rotWithShape="0"/>
              </a:effectLst>
              <a:latin typeface="Arial Black" panose="020B0A04020102020204" pitchFamily="34" charset="0"/>
            </a:endParaRPr>
          </a:p>
        </p:txBody>
      </p:sp>
    </p:spTree>
    <p:extLst>
      <p:ext uri="{BB962C8B-B14F-4D97-AF65-F5344CB8AC3E}">
        <p14:creationId xmlns:p14="http://schemas.microsoft.com/office/powerpoint/2010/main" val="36770190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solidFill>
                  <a:schemeClr val="accent5">
                    <a:lumMod val="60000"/>
                    <a:lumOff val="40000"/>
                  </a:schemeClr>
                </a:solidFill>
                <a:latin typeface="+mn-lt"/>
              </a:rPr>
              <a:t>Presets</a:t>
            </a:r>
            <a:endParaRPr lang="en-US" b="1" dirty="0">
              <a:solidFill>
                <a:schemeClr val="accent5">
                  <a:lumMod val="60000"/>
                  <a:lumOff val="40000"/>
                </a:schemeClr>
              </a:solidFill>
              <a:latin typeface="+mn-lt"/>
            </a:endParaRPr>
          </a:p>
        </p:txBody>
      </p:sp>
      <p:sp>
        <p:nvSpPr>
          <p:cNvPr id="3" name="Content Placeholder 2"/>
          <p:cNvSpPr>
            <a:spLocks noGrp="1"/>
          </p:cNvSpPr>
          <p:nvPr>
            <p:ph idx="1"/>
          </p:nvPr>
        </p:nvSpPr>
        <p:spPr>
          <a:xfrm>
            <a:off x="838200" y="1825625"/>
            <a:ext cx="10933090" cy="4351338"/>
          </a:xfrm>
        </p:spPr>
        <p:txBody>
          <a:bodyPr/>
          <a:lstStyle/>
          <a:p>
            <a:r>
              <a:rPr lang="en-US" b="1" dirty="0" smtClean="0">
                <a:solidFill>
                  <a:schemeClr val="accent5">
                    <a:lumMod val="60000"/>
                    <a:lumOff val="40000"/>
                  </a:schemeClr>
                </a:solidFill>
              </a:rPr>
              <a:t>Load </a:t>
            </a:r>
            <a:r>
              <a:rPr lang="en-US" sz="2400" dirty="0"/>
              <a:t>the </a:t>
            </a:r>
            <a:r>
              <a:rPr lang="en-US" sz="2400" dirty="0">
                <a:solidFill>
                  <a:schemeClr val="accent5">
                    <a:lumMod val="60000"/>
                    <a:lumOff val="40000"/>
                  </a:schemeClr>
                </a:solidFill>
              </a:rPr>
              <a:t>Hybrid 1 Chart </a:t>
            </a:r>
            <a:r>
              <a:rPr lang="en-US" sz="2400" dirty="0"/>
              <a:t>Trading tool in Expert advisor of your Meta </a:t>
            </a:r>
            <a:r>
              <a:rPr lang="en-US" sz="2400" dirty="0" smtClean="0"/>
              <a:t>Trader5(MT5)</a:t>
            </a:r>
            <a:r>
              <a:rPr lang="en-US" dirty="0" smtClean="0"/>
              <a:t>.</a:t>
            </a:r>
          </a:p>
          <a:p>
            <a:r>
              <a:rPr lang="en-US" b="1" dirty="0">
                <a:solidFill>
                  <a:schemeClr val="accent5">
                    <a:lumMod val="60000"/>
                    <a:lumOff val="40000"/>
                  </a:schemeClr>
                </a:solidFill>
              </a:rPr>
              <a:t>Show</a:t>
            </a:r>
            <a:r>
              <a:rPr lang="en-US" dirty="0" smtClean="0"/>
              <a:t> </a:t>
            </a:r>
            <a:r>
              <a:rPr lang="en-US" sz="2400" dirty="0"/>
              <a:t>all 28 pairs from the Market Watch of your Meta Trader5</a:t>
            </a:r>
            <a:r>
              <a:rPr lang="en-US" sz="2400" dirty="0" smtClean="0"/>
              <a:t>.</a:t>
            </a:r>
          </a:p>
          <a:p>
            <a:r>
              <a:rPr lang="en-US" b="1" dirty="0">
                <a:solidFill>
                  <a:schemeClr val="accent5">
                    <a:lumMod val="60000"/>
                    <a:lumOff val="40000"/>
                  </a:schemeClr>
                </a:solidFill>
              </a:rPr>
              <a:t>Load</a:t>
            </a:r>
            <a:r>
              <a:rPr lang="en-US" sz="2400" dirty="0" smtClean="0"/>
              <a:t> the Dashboard and enter in full screen mode if needed</a:t>
            </a:r>
          </a:p>
          <a:p>
            <a:pPr lvl="1"/>
            <a:r>
              <a:rPr lang="en-US" sz="2000" dirty="0" smtClean="0"/>
              <a:t>Dashboard is designed for 14” displays and may not fit to the full screen in the other sizes </a:t>
            </a:r>
          </a:p>
          <a:p>
            <a:pPr lvl="1"/>
            <a:endParaRPr lang="en-US" sz="2000" dirty="0"/>
          </a:p>
        </p:txBody>
      </p:sp>
    </p:spTree>
    <p:extLst>
      <p:ext uri="{BB962C8B-B14F-4D97-AF65-F5344CB8AC3E}">
        <p14:creationId xmlns:p14="http://schemas.microsoft.com/office/powerpoint/2010/main" val="30547980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Hybrid 1 Chart Trading: About</a:t>
            </a:r>
          </a:p>
        </p:txBody>
      </p:sp>
      <p:sp>
        <p:nvSpPr>
          <p:cNvPr id="3" name="Content Placeholder 2"/>
          <p:cNvSpPr>
            <a:spLocks noGrp="1"/>
          </p:cNvSpPr>
          <p:nvPr>
            <p:ph idx="1"/>
          </p:nvPr>
        </p:nvSpPr>
        <p:spPr/>
        <p:txBody>
          <a:bodyPr/>
          <a:lstStyle/>
          <a:p>
            <a:r>
              <a:rPr lang="en-US" b="1" dirty="0">
                <a:solidFill>
                  <a:schemeClr val="accent5">
                    <a:lumMod val="60000"/>
                    <a:lumOff val="40000"/>
                  </a:schemeClr>
                </a:solidFill>
              </a:rPr>
              <a:t>Hybrid 1 Chart Trading </a:t>
            </a:r>
            <a:r>
              <a:rPr lang="en-US" dirty="0" smtClean="0"/>
              <a:t>is born based on the need of:</a:t>
            </a:r>
          </a:p>
          <a:p>
            <a:pPr lvl="1"/>
            <a:r>
              <a:rPr lang="en-US" dirty="0"/>
              <a:t>C</a:t>
            </a:r>
            <a:r>
              <a:rPr lang="en-US" dirty="0" smtClean="0"/>
              <a:t>omplete market follow up of the main currencies and their crosses</a:t>
            </a:r>
          </a:p>
          <a:p>
            <a:pPr lvl="1"/>
            <a:r>
              <a:rPr lang="en-US" dirty="0" smtClean="0"/>
              <a:t>Easiness of the trades and money management </a:t>
            </a:r>
          </a:p>
          <a:p>
            <a:pPr lvl="1"/>
            <a:r>
              <a:rPr lang="en-US" dirty="0" smtClean="0"/>
              <a:t>Different market approach</a:t>
            </a:r>
          </a:p>
          <a:p>
            <a:pPr lvl="1"/>
            <a:r>
              <a:rPr lang="en-US" dirty="0" smtClean="0"/>
              <a:t>Cross pairs approach, strength of the currency and micro trends identifications</a:t>
            </a:r>
            <a:endParaRPr lang="en-US" dirty="0"/>
          </a:p>
          <a:p>
            <a:pPr lvl="1"/>
            <a:r>
              <a:rPr lang="en-US" dirty="0" smtClean="0"/>
              <a:t>The tool of </a:t>
            </a:r>
            <a:r>
              <a:rPr lang="en-US" b="1" dirty="0" smtClean="0">
                <a:solidFill>
                  <a:schemeClr val="accent5">
                    <a:lumMod val="60000"/>
                    <a:lumOff val="40000"/>
                  </a:schemeClr>
                </a:solidFill>
              </a:rPr>
              <a:t>Hybrid 1 Chart Trading</a:t>
            </a:r>
            <a:r>
              <a:rPr lang="en-US" dirty="0" smtClean="0"/>
              <a:t> is developed and operationally tested for its functionalities more than one trimester and it passed trough above twenty versions of upgrade.</a:t>
            </a:r>
          </a:p>
          <a:p>
            <a:pPr lvl="1"/>
            <a:r>
              <a:rPr lang="en-US" b="1" dirty="0" smtClean="0">
                <a:solidFill>
                  <a:schemeClr val="accent5">
                    <a:lumMod val="60000"/>
                    <a:lumOff val="40000"/>
                  </a:schemeClr>
                </a:solidFill>
              </a:rPr>
              <a:t>Hybrid 1 Chart Trading</a:t>
            </a:r>
            <a:r>
              <a:rPr lang="en-US" dirty="0" smtClean="0"/>
              <a:t> is not a “Holy grail” and it have to be used very carefully after the necessary market knowledge and experience.</a:t>
            </a:r>
          </a:p>
          <a:p>
            <a:pPr lvl="1"/>
            <a:endParaRPr lang="en-US" dirty="0"/>
          </a:p>
        </p:txBody>
      </p:sp>
    </p:spTree>
    <p:extLst>
      <p:ext uri="{BB962C8B-B14F-4D97-AF65-F5344CB8AC3E}">
        <p14:creationId xmlns:p14="http://schemas.microsoft.com/office/powerpoint/2010/main" val="288547443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Trading group of pairs</a:t>
            </a:r>
          </a:p>
        </p:txBody>
      </p:sp>
      <p:pic>
        <p:nvPicPr>
          <p:cNvPr id="4" name="Content Placeholder 3"/>
          <p:cNvPicPr>
            <a:picLocks noGrp="1" noChangeAspect="1"/>
          </p:cNvPicPr>
          <p:nvPr>
            <p:ph idx="1"/>
          </p:nvPr>
        </p:nvPicPr>
        <p:blipFill>
          <a:blip r:embed="rId2"/>
          <a:stretch>
            <a:fillRect/>
          </a:stretch>
        </p:blipFill>
        <p:spPr>
          <a:xfrm>
            <a:off x="519430" y="2042383"/>
            <a:ext cx="3390900" cy="1114425"/>
          </a:xfrm>
          <a:prstGeom prst="rect">
            <a:avLst/>
          </a:prstGeom>
        </p:spPr>
      </p:pic>
      <p:sp>
        <p:nvSpPr>
          <p:cNvPr id="5" name="Content Placeholder 2"/>
          <p:cNvSpPr txBox="1">
            <a:spLocks/>
          </p:cNvSpPr>
          <p:nvPr/>
        </p:nvSpPr>
        <p:spPr>
          <a:xfrm>
            <a:off x="4228514" y="1314057"/>
            <a:ext cx="7963486" cy="316071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The panel allows you to open positions in the direction of each pair</a:t>
            </a:r>
          </a:p>
          <a:p>
            <a:r>
              <a:rPr lang="en-US" dirty="0" smtClean="0"/>
              <a:t>For example: </a:t>
            </a:r>
            <a:r>
              <a:rPr lang="en-US" b="1" dirty="0" smtClean="0">
                <a:solidFill>
                  <a:schemeClr val="accent5">
                    <a:lumMod val="60000"/>
                    <a:lumOff val="40000"/>
                  </a:schemeClr>
                </a:solidFill>
              </a:rPr>
              <a:t>Buy</a:t>
            </a:r>
            <a:r>
              <a:rPr lang="en-US" dirty="0" smtClean="0">
                <a:solidFill>
                  <a:schemeClr val="accent5">
                    <a:lumMod val="60000"/>
                    <a:lumOff val="40000"/>
                  </a:schemeClr>
                </a:solidFill>
              </a:rPr>
              <a:t> </a:t>
            </a:r>
            <a:r>
              <a:rPr lang="en-US" dirty="0" smtClean="0"/>
              <a:t>AUD will open 7 positions, on all the pairs, in the direction of the AUD ; </a:t>
            </a:r>
            <a:r>
              <a:rPr lang="en-US" b="1" dirty="0" smtClean="0">
                <a:solidFill>
                  <a:schemeClr val="accent5">
                    <a:lumMod val="60000"/>
                    <a:lumOff val="40000"/>
                  </a:schemeClr>
                </a:solidFill>
              </a:rPr>
              <a:t>Sell</a:t>
            </a:r>
            <a:r>
              <a:rPr lang="en-US" dirty="0" smtClean="0">
                <a:solidFill>
                  <a:schemeClr val="accent5">
                    <a:lumMod val="60000"/>
                    <a:lumOff val="40000"/>
                  </a:schemeClr>
                </a:solidFill>
              </a:rPr>
              <a:t> </a:t>
            </a:r>
            <a:r>
              <a:rPr lang="en-US" dirty="0" smtClean="0"/>
              <a:t>CAD will open 7 positions, on all the pairs, against CAD</a:t>
            </a:r>
          </a:p>
          <a:p>
            <a:r>
              <a:rPr lang="en-US" b="1" dirty="0" smtClean="0">
                <a:solidFill>
                  <a:schemeClr val="accent5">
                    <a:lumMod val="60000"/>
                    <a:lumOff val="40000"/>
                  </a:schemeClr>
                </a:solidFill>
              </a:rPr>
              <a:t>Close</a:t>
            </a:r>
            <a:r>
              <a:rPr lang="en-US" dirty="0" smtClean="0">
                <a:solidFill>
                  <a:schemeClr val="accent5">
                    <a:lumMod val="60000"/>
                    <a:lumOff val="40000"/>
                  </a:schemeClr>
                </a:solidFill>
              </a:rPr>
              <a:t> </a:t>
            </a:r>
            <a:r>
              <a:rPr lang="en-US" dirty="0" smtClean="0"/>
              <a:t>button will close open positions per respective group</a:t>
            </a:r>
            <a:endParaRPr lang="en-US" dirty="0"/>
          </a:p>
        </p:txBody>
      </p:sp>
      <p:pic>
        <p:nvPicPr>
          <p:cNvPr id="7" name="Picture 6"/>
          <p:cNvPicPr>
            <a:picLocks noChangeAspect="1"/>
          </p:cNvPicPr>
          <p:nvPr/>
        </p:nvPicPr>
        <p:blipFill>
          <a:blip r:embed="rId3"/>
          <a:stretch>
            <a:fillRect/>
          </a:stretch>
        </p:blipFill>
        <p:spPr>
          <a:xfrm>
            <a:off x="519430" y="4969485"/>
            <a:ext cx="2428875" cy="295275"/>
          </a:xfrm>
          <a:prstGeom prst="rect">
            <a:avLst/>
          </a:prstGeom>
        </p:spPr>
      </p:pic>
      <p:sp>
        <p:nvSpPr>
          <p:cNvPr id="8" name="TextBox 7"/>
          <p:cNvSpPr txBox="1"/>
          <p:nvPr/>
        </p:nvSpPr>
        <p:spPr>
          <a:xfrm>
            <a:off x="1033780" y="4065484"/>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9" name="Down Arrow 8"/>
          <p:cNvSpPr/>
          <p:nvPr/>
        </p:nvSpPr>
        <p:spPr>
          <a:xfrm>
            <a:off x="1164590" y="4538845"/>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0" name="TextBox 9"/>
          <p:cNvSpPr txBox="1"/>
          <p:nvPr/>
        </p:nvSpPr>
        <p:spPr>
          <a:xfrm>
            <a:off x="2139212" y="4076215"/>
            <a:ext cx="523240" cy="369332"/>
          </a:xfrm>
          <a:prstGeom prst="rect">
            <a:avLst/>
          </a:prstGeom>
          <a:noFill/>
        </p:spPr>
        <p:txBody>
          <a:bodyPr wrap="square" rtlCol="0" anchor="b">
            <a:spAutoFit/>
          </a:bodyPr>
          <a:lstStyle/>
          <a:p>
            <a:pPr algn="ctr"/>
            <a:r>
              <a:rPr lang="en-US" dirty="0" smtClean="0">
                <a:solidFill>
                  <a:srgbClr val="FF0000"/>
                </a:solidFill>
              </a:rPr>
              <a:t>3</a:t>
            </a:r>
          </a:p>
        </p:txBody>
      </p:sp>
      <p:sp>
        <p:nvSpPr>
          <p:cNvPr id="11" name="Down Arrow 10"/>
          <p:cNvSpPr/>
          <p:nvPr/>
        </p:nvSpPr>
        <p:spPr>
          <a:xfrm>
            <a:off x="2270022" y="4549576"/>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2" name="TextBox 11"/>
          <p:cNvSpPr txBox="1"/>
          <p:nvPr/>
        </p:nvSpPr>
        <p:spPr>
          <a:xfrm>
            <a:off x="1560097" y="4073867"/>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13" name="Down Arrow 12"/>
          <p:cNvSpPr/>
          <p:nvPr/>
        </p:nvSpPr>
        <p:spPr>
          <a:xfrm>
            <a:off x="1690907" y="4547228"/>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4" name="Content Placeholder 2"/>
          <p:cNvSpPr txBox="1">
            <a:spLocks/>
          </p:cNvSpPr>
          <p:nvPr/>
        </p:nvSpPr>
        <p:spPr>
          <a:xfrm>
            <a:off x="3213002" y="4443199"/>
            <a:ext cx="8772672" cy="194127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a:t>
            </a:r>
            <a:r>
              <a:rPr lang="en-US" b="1" dirty="0" smtClean="0">
                <a:solidFill>
                  <a:schemeClr val="accent5">
                    <a:lumMod val="60000"/>
                    <a:lumOff val="40000"/>
                  </a:schemeClr>
                </a:solidFill>
              </a:rPr>
              <a:t>Close +</a:t>
            </a:r>
            <a:r>
              <a:rPr lang="en-US" b="1" dirty="0" smtClean="0"/>
              <a:t>, </a:t>
            </a:r>
            <a:r>
              <a:rPr lang="en-US" dirty="0" smtClean="0"/>
              <a:t>closing all the deals which at the moment are on +</a:t>
            </a:r>
          </a:p>
          <a:p>
            <a:r>
              <a:rPr lang="en-US" dirty="0" smtClean="0"/>
              <a:t>2. </a:t>
            </a:r>
            <a:r>
              <a:rPr lang="en-US" b="1" dirty="0" smtClean="0">
                <a:solidFill>
                  <a:schemeClr val="accent5">
                    <a:lumMod val="60000"/>
                    <a:lumOff val="40000"/>
                  </a:schemeClr>
                </a:solidFill>
              </a:rPr>
              <a:t>Close -</a:t>
            </a:r>
            <a:r>
              <a:rPr lang="en-US" b="1" dirty="0" smtClean="0"/>
              <a:t>, </a:t>
            </a:r>
            <a:r>
              <a:rPr lang="en-US" dirty="0" smtClean="0"/>
              <a:t>closing all the deals which at the moment are on –</a:t>
            </a:r>
          </a:p>
          <a:p>
            <a:r>
              <a:rPr lang="en-US" dirty="0" smtClean="0"/>
              <a:t>3. </a:t>
            </a:r>
            <a:r>
              <a:rPr lang="en-US" b="1" dirty="0" smtClean="0">
                <a:solidFill>
                  <a:schemeClr val="accent5">
                    <a:lumMod val="60000"/>
                    <a:lumOff val="40000"/>
                  </a:schemeClr>
                </a:solidFill>
              </a:rPr>
              <a:t>Closing All</a:t>
            </a:r>
            <a:r>
              <a:rPr lang="en-US" dirty="0" smtClean="0"/>
              <a:t>, closing all active deals</a:t>
            </a:r>
          </a:p>
        </p:txBody>
      </p:sp>
    </p:spTree>
    <p:extLst>
      <p:ext uri="{BB962C8B-B14F-4D97-AF65-F5344CB8AC3E}">
        <p14:creationId xmlns:p14="http://schemas.microsoft.com/office/powerpoint/2010/main" val="36962003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Data and fast buttons</a:t>
            </a:r>
          </a:p>
        </p:txBody>
      </p:sp>
      <p:sp>
        <p:nvSpPr>
          <p:cNvPr id="8" name="Content Placeholder 2"/>
          <p:cNvSpPr txBox="1">
            <a:spLocks/>
          </p:cNvSpPr>
          <p:nvPr/>
        </p:nvSpPr>
        <p:spPr>
          <a:xfrm>
            <a:off x="4246880" y="1825625"/>
            <a:ext cx="7106920" cy="474260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a:t>
            </a:r>
            <a:r>
              <a:rPr lang="en-US" b="1" dirty="0" smtClean="0">
                <a:solidFill>
                  <a:schemeClr val="accent5">
                    <a:lumMod val="60000"/>
                    <a:lumOff val="40000"/>
                  </a:schemeClr>
                </a:solidFill>
              </a:rPr>
              <a:t>Symbol</a:t>
            </a:r>
            <a:r>
              <a:rPr lang="en-US" dirty="0" smtClean="0"/>
              <a:t>, Fast buttons  when pushing for a pair will open you the chart of this pair in the default save template format. It will open you the chart in the same TF as the EA in attached to</a:t>
            </a:r>
          </a:p>
          <a:p>
            <a:r>
              <a:rPr lang="en-US" dirty="0" smtClean="0"/>
              <a:t>2. </a:t>
            </a:r>
            <a:r>
              <a:rPr lang="en-US" b="1" dirty="0" err="1" smtClean="0">
                <a:solidFill>
                  <a:schemeClr val="accent5">
                    <a:lumMod val="60000"/>
                    <a:lumOff val="40000"/>
                  </a:schemeClr>
                </a:solidFill>
              </a:rPr>
              <a:t>Spr</a:t>
            </a:r>
            <a:r>
              <a:rPr lang="en-US" dirty="0" smtClean="0"/>
              <a:t>, spread per pair</a:t>
            </a:r>
          </a:p>
          <a:p>
            <a:r>
              <a:rPr lang="en-US" dirty="0" smtClean="0"/>
              <a:t>3. </a:t>
            </a:r>
            <a:r>
              <a:rPr lang="en-US" b="1" dirty="0" smtClean="0">
                <a:solidFill>
                  <a:schemeClr val="accent5">
                    <a:lumMod val="60000"/>
                    <a:lumOff val="40000"/>
                  </a:schemeClr>
                </a:solidFill>
              </a:rPr>
              <a:t>D1 Move</a:t>
            </a:r>
            <a:r>
              <a:rPr lang="en-US" dirty="0" smtClean="0"/>
              <a:t>, </a:t>
            </a:r>
            <a:r>
              <a:rPr lang="en-US" dirty="0"/>
              <a:t>r</a:t>
            </a:r>
            <a:r>
              <a:rPr lang="en-US" dirty="0" smtClean="0"/>
              <a:t>epresents the % of the Daily move vs ADR</a:t>
            </a:r>
          </a:p>
          <a:p>
            <a:r>
              <a:rPr lang="en-US" dirty="0" smtClean="0"/>
              <a:t>4. </a:t>
            </a:r>
            <a:r>
              <a:rPr lang="en-US" b="1" dirty="0" smtClean="0">
                <a:solidFill>
                  <a:schemeClr val="accent5">
                    <a:lumMod val="60000"/>
                    <a:lumOff val="40000"/>
                  </a:schemeClr>
                </a:solidFill>
              </a:rPr>
              <a:t>ADR</a:t>
            </a:r>
            <a:r>
              <a:rPr lang="en-US" dirty="0" smtClean="0"/>
              <a:t>, Average Daily Range for the last ADR days. ADR days can be set in the settings of the of the EA</a:t>
            </a:r>
          </a:p>
          <a:p>
            <a:r>
              <a:rPr lang="en-US" dirty="0" smtClean="0"/>
              <a:t>5 </a:t>
            </a:r>
            <a:r>
              <a:rPr lang="en-US" b="1" dirty="0" smtClean="0">
                <a:solidFill>
                  <a:schemeClr val="accent5">
                    <a:lumMod val="60000"/>
                    <a:lumOff val="40000"/>
                  </a:schemeClr>
                </a:solidFill>
              </a:rPr>
              <a:t>Power</a:t>
            </a:r>
            <a:r>
              <a:rPr lang="en-US" dirty="0" smtClean="0"/>
              <a:t>,  difference between the power of each currency</a:t>
            </a:r>
          </a:p>
          <a:p>
            <a:r>
              <a:rPr lang="en-US" dirty="0" smtClean="0"/>
              <a:t>6. </a:t>
            </a:r>
            <a:r>
              <a:rPr lang="en-US" b="1" dirty="0" smtClean="0">
                <a:solidFill>
                  <a:schemeClr val="accent5">
                    <a:lumMod val="60000"/>
                    <a:lumOff val="40000"/>
                  </a:schemeClr>
                </a:solidFill>
              </a:rPr>
              <a:t>Price</a:t>
            </a:r>
            <a:r>
              <a:rPr lang="en-US" dirty="0" smtClean="0"/>
              <a:t> , current price</a:t>
            </a:r>
          </a:p>
          <a:p>
            <a:r>
              <a:rPr lang="en-US" dirty="0" smtClean="0"/>
              <a:t>7. </a:t>
            </a:r>
            <a:r>
              <a:rPr lang="en-US" b="1" dirty="0" smtClean="0">
                <a:solidFill>
                  <a:schemeClr val="accent5">
                    <a:lumMod val="60000"/>
                    <a:lumOff val="40000"/>
                  </a:schemeClr>
                </a:solidFill>
              </a:rPr>
              <a:t>RSI</a:t>
            </a:r>
            <a:r>
              <a:rPr lang="en-US" dirty="0"/>
              <a:t>,</a:t>
            </a:r>
            <a:r>
              <a:rPr lang="en-US" dirty="0" smtClean="0"/>
              <a:t> RSI value per pair on the current TF on which the EA is attached</a:t>
            </a:r>
          </a:p>
          <a:p>
            <a:endParaRPr lang="en-US" dirty="0"/>
          </a:p>
        </p:txBody>
      </p:sp>
      <p:grpSp>
        <p:nvGrpSpPr>
          <p:cNvPr id="22" name="Group 21"/>
          <p:cNvGrpSpPr/>
          <p:nvPr/>
        </p:nvGrpSpPr>
        <p:grpSpPr>
          <a:xfrm>
            <a:off x="838200" y="1604274"/>
            <a:ext cx="3075556" cy="394014"/>
            <a:chOff x="838200" y="1604274"/>
            <a:chExt cx="3075556" cy="394014"/>
          </a:xfrm>
        </p:grpSpPr>
        <p:sp>
          <p:nvSpPr>
            <p:cNvPr id="6" name="TextBox 5"/>
            <p:cNvSpPr txBox="1"/>
            <p:nvPr/>
          </p:nvSpPr>
          <p:spPr>
            <a:xfrm>
              <a:off x="838200" y="1628956"/>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9" name="TextBox 8"/>
            <p:cNvSpPr txBox="1"/>
            <p:nvPr/>
          </p:nvSpPr>
          <p:spPr>
            <a:xfrm>
              <a:off x="1295400" y="1623256"/>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11" name="TextBox 10"/>
            <p:cNvSpPr txBox="1"/>
            <p:nvPr/>
          </p:nvSpPr>
          <p:spPr>
            <a:xfrm>
              <a:off x="1711960" y="1618244"/>
              <a:ext cx="523240" cy="369332"/>
            </a:xfrm>
            <a:prstGeom prst="rect">
              <a:avLst/>
            </a:prstGeom>
            <a:noFill/>
          </p:spPr>
          <p:txBody>
            <a:bodyPr wrap="square" rtlCol="0" anchor="b">
              <a:spAutoFit/>
            </a:bodyPr>
            <a:lstStyle/>
            <a:p>
              <a:pPr algn="ctr"/>
              <a:r>
                <a:rPr lang="en-US" dirty="0" smtClean="0">
                  <a:solidFill>
                    <a:srgbClr val="FF0000"/>
                  </a:solidFill>
                </a:rPr>
                <a:t>3</a:t>
              </a:r>
            </a:p>
          </p:txBody>
        </p:sp>
        <p:sp>
          <p:nvSpPr>
            <p:cNvPr id="13" name="TextBox 12"/>
            <p:cNvSpPr txBox="1"/>
            <p:nvPr/>
          </p:nvSpPr>
          <p:spPr>
            <a:xfrm>
              <a:off x="2160577" y="1613718"/>
              <a:ext cx="523240" cy="369332"/>
            </a:xfrm>
            <a:prstGeom prst="rect">
              <a:avLst/>
            </a:prstGeom>
            <a:noFill/>
          </p:spPr>
          <p:txBody>
            <a:bodyPr wrap="square" rtlCol="0" anchor="b">
              <a:spAutoFit/>
            </a:bodyPr>
            <a:lstStyle/>
            <a:p>
              <a:pPr algn="ctr"/>
              <a:r>
                <a:rPr lang="en-US" dirty="0">
                  <a:solidFill>
                    <a:srgbClr val="FF0000"/>
                  </a:solidFill>
                </a:rPr>
                <a:t>4</a:t>
              </a:r>
              <a:endParaRPr lang="en-US" dirty="0" smtClean="0">
                <a:solidFill>
                  <a:srgbClr val="FF0000"/>
                </a:solidFill>
              </a:endParaRPr>
            </a:p>
          </p:txBody>
        </p:sp>
        <p:sp>
          <p:nvSpPr>
            <p:cNvPr id="15" name="TextBox 14"/>
            <p:cNvSpPr txBox="1"/>
            <p:nvPr/>
          </p:nvSpPr>
          <p:spPr>
            <a:xfrm>
              <a:off x="2557678" y="1611570"/>
              <a:ext cx="523240" cy="369332"/>
            </a:xfrm>
            <a:prstGeom prst="rect">
              <a:avLst/>
            </a:prstGeom>
            <a:noFill/>
          </p:spPr>
          <p:txBody>
            <a:bodyPr wrap="square" rtlCol="0" anchor="b">
              <a:spAutoFit/>
            </a:bodyPr>
            <a:lstStyle/>
            <a:p>
              <a:pPr algn="ctr"/>
              <a:r>
                <a:rPr lang="en-US" dirty="0" smtClean="0">
                  <a:solidFill>
                    <a:srgbClr val="FF0000"/>
                  </a:solidFill>
                </a:rPr>
                <a:t>5</a:t>
              </a:r>
            </a:p>
          </p:txBody>
        </p:sp>
        <p:sp>
          <p:nvSpPr>
            <p:cNvPr id="17" name="TextBox 16"/>
            <p:cNvSpPr txBox="1"/>
            <p:nvPr/>
          </p:nvSpPr>
          <p:spPr>
            <a:xfrm>
              <a:off x="2967658" y="1604274"/>
              <a:ext cx="523240" cy="369332"/>
            </a:xfrm>
            <a:prstGeom prst="rect">
              <a:avLst/>
            </a:prstGeom>
            <a:noFill/>
          </p:spPr>
          <p:txBody>
            <a:bodyPr wrap="square" rtlCol="0" anchor="b">
              <a:spAutoFit/>
            </a:bodyPr>
            <a:lstStyle/>
            <a:p>
              <a:pPr algn="ctr"/>
              <a:r>
                <a:rPr lang="en-US" dirty="0">
                  <a:solidFill>
                    <a:srgbClr val="FF0000"/>
                  </a:solidFill>
                </a:rPr>
                <a:t>6</a:t>
              </a:r>
              <a:endParaRPr lang="en-US" dirty="0" smtClean="0">
                <a:solidFill>
                  <a:srgbClr val="FF0000"/>
                </a:solidFill>
              </a:endParaRPr>
            </a:p>
          </p:txBody>
        </p:sp>
        <p:sp>
          <p:nvSpPr>
            <p:cNvPr id="19" name="TextBox 18"/>
            <p:cNvSpPr txBox="1"/>
            <p:nvPr/>
          </p:nvSpPr>
          <p:spPr>
            <a:xfrm>
              <a:off x="3390516" y="1606085"/>
              <a:ext cx="523240" cy="369332"/>
            </a:xfrm>
            <a:prstGeom prst="rect">
              <a:avLst/>
            </a:prstGeom>
            <a:noFill/>
          </p:spPr>
          <p:txBody>
            <a:bodyPr wrap="square" rtlCol="0" anchor="b">
              <a:spAutoFit/>
            </a:bodyPr>
            <a:lstStyle/>
            <a:p>
              <a:pPr algn="ctr"/>
              <a:r>
                <a:rPr lang="en-US" dirty="0">
                  <a:solidFill>
                    <a:srgbClr val="FF0000"/>
                  </a:solidFill>
                </a:rPr>
                <a:t>7</a:t>
              </a:r>
              <a:endParaRPr lang="en-US" dirty="0" smtClean="0">
                <a:solidFill>
                  <a:srgbClr val="FF0000"/>
                </a:solidFill>
              </a:endParaRPr>
            </a:p>
          </p:txBody>
        </p:sp>
      </p:grpSp>
      <p:sp>
        <p:nvSpPr>
          <p:cNvPr id="7" name="Down Arrow 6"/>
          <p:cNvSpPr/>
          <p:nvPr/>
        </p:nvSpPr>
        <p:spPr>
          <a:xfrm>
            <a:off x="969010" y="2121316"/>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0" name="Down Arrow 9"/>
          <p:cNvSpPr/>
          <p:nvPr/>
        </p:nvSpPr>
        <p:spPr>
          <a:xfrm>
            <a:off x="1426210" y="2120076"/>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2" name="Down Arrow 11"/>
          <p:cNvSpPr/>
          <p:nvPr/>
        </p:nvSpPr>
        <p:spPr>
          <a:xfrm>
            <a:off x="1842770" y="211506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14" name="Down Arrow 13"/>
          <p:cNvSpPr/>
          <p:nvPr/>
        </p:nvSpPr>
        <p:spPr>
          <a:xfrm>
            <a:off x="2291387" y="2110538"/>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16" name="Down Arrow 15"/>
          <p:cNvSpPr/>
          <p:nvPr/>
        </p:nvSpPr>
        <p:spPr>
          <a:xfrm>
            <a:off x="2688488" y="2108390"/>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18" name="Down Arrow 17"/>
          <p:cNvSpPr/>
          <p:nvPr/>
        </p:nvSpPr>
        <p:spPr>
          <a:xfrm>
            <a:off x="3098468" y="2106242"/>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sp>
        <p:nvSpPr>
          <p:cNvPr id="20" name="Down Arrow 19"/>
          <p:cNvSpPr/>
          <p:nvPr/>
        </p:nvSpPr>
        <p:spPr>
          <a:xfrm>
            <a:off x="3521326" y="2099133"/>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endParaRPr lang="en-US"/>
          </a:p>
        </p:txBody>
      </p:sp>
      <p:pic>
        <p:nvPicPr>
          <p:cNvPr id="25" name="Picture 24"/>
          <p:cNvPicPr>
            <a:picLocks noChangeAspect="1"/>
          </p:cNvPicPr>
          <p:nvPr/>
        </p:nvPicPr>
        <p:blipFill>
          <a:blip r:embed="rId2"/>
          <a:stretch>
            <a:fillRect/>
          </a:stretch>
        </p:blipFill>
        <p:spPr>
          <a:xfrm>
            <a:off x="969010" y="2443931"/>
            <a:ext cx="2944746" cy="4124294"/>
          </a:xfrm>
          <a:prstGeom prst="rect">
            <a:avLst/>
          </a:prstGeom>
        </p:spPr>
      </p:pic>
    </p:spTree>
    <p:extLst>
      <p:ext uri="{BB962C8B-B14F-4D97-AF65-F5344CB8AC3E}">
        <p14:creationId xmlns:p14="http://schemas.microsoft.com/office/powerpoint/2010/main" val="28805752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Power of the currency</a:t>
            </a:r>
          </a:p>
        </p:txBody>
      </p:sp>
      <p:pic>
        <p:nvPicPr>
          <p:cNvPr id="4" name="Content Placeholder 3"/>
          <p:cNvPicPr>
            <a:picLocks noGrp="1" noChangeAspect="1"/>
          </p:cNvPicPr>
          <p:nvPr>
            <p:ph idx="1"/>
          </p:nvPr>
        </p:nvPicPr>
        <p:blipFill>
          <a:blip r:embed="rId2"/>
          <a:stretch>
            <a:fillRect/>
          </a:stretch>
        </p:blipFill>
        <p:spPr>
          <a:xfrm>
            <a:off x="934858" y="1847101"/>
            <a:ext cx="2981325" cy="1114425"/>
          </a:xfrm>
          <a:prstGeom prst="rect">
            <a:avLst/>
          </a:prstGeom>
        </p:spPr>
      </p:pic>
      <p:sp>
        <p:nvSpPr>
          <p:cNvPr id="5" name="Content Placeholder 2"/>
          <p:cNvSpPr txBox="1">
            <a:spLocks/>
          </p:cNvSpPr>
          <p:nvPr/>
        </p:nvSpPr>
        <p:spPr>
          <a:xfrm>
            <a:off x="4546242" y="1477895"/>
            <a:ext cx="6807558" cy="1659200"/>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Display* shows the actual power of each currency. Below 2, highlights in red and above 7, in green </a:t>
            </a:r>
          </a:p>
          <a:p>
            <a:pPr marL="0" indent="0">
              <a:buNone/>
            </a:pPr>
            <a:r>
              <a:rPr lang="en-US" sz="1500" dirty="0" smtClean="0"/>
              <a:t>* Do not use the Display around a Day change due to the reset of the Broker’s servers it can mislead you(Day change depends of your time zone)</a:t>
            </a:r>
          </a:p>
          <a:p>
            <a:endParaRPr lang="en-US" dirty="0"/>
          </a:p>
        </p:txBody>
      </p:sp>
      <p:pic>
        <p:nvPicPr>
          <p:cNvPr id="6" name="Picture 5"/>
          <p:cNvPicPr>
            <a:picLocks noChangeAspect="1"/>
          </p:cNvPicPr>
          <p:nvPr/>
        </p:nvPicPr>
        <p:blipFill>
          <a:blip r:embed="rId3"/>
          <a:stretch>
            <a:fillRect/>
          </a:stretch>
        </p:blipFill>
        <p:spPr>
          <a:xfrm>
            <a:off x="934858" y="3627807"/>
            <a:ext cx="3276600" cy="1114425"/>
          </a:xfrm>
          <a:prstGeom prst="rect">
            <a:avLst/>
          </a:prstGeom>
        </p:spPr>
      </p:pic>
      <p:sp>
        <p:nvSpPr>
          <p:cNvPr id="7" name="Content Placeholder 2"/>
          <p:cNvSpPr txBox="1">
            <a:spLocks/>
          </p:cNvSpPr>
          <p:nvPr/>
        </p:nvSpPr>
        <p:spPr>
          <a:xfrm>
            <a:off x="4415306" y="3443203"/>
            <a:ext cx="6807558" cy="148363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Display shows the power of each currency per timeframe. Time frame could be adjusted in the “</a:t>
            </a:r>
            <a:r>
              <a:rPr lang="en-US" b="1" dirty="0" smtClean="0">
                <a:solidFill>
                  <a:schemeClr val="accent5">
                    <a:lumMod val="60000"/>
                    <a:lumOff val="40000"/>
                  </a:schemeClr>
                </a:solidFill>
              </a:rPr>
              <a:t>Multi Time Frame Settings</a:t>
            </a:r>
            <a:r>
              <a:rPr lang="en-US" dirty="0" smtClean="0"/>
              <a:t>” in the initial settings of the EA</a:t>
            </a:r>
            <a:endParaRPr lang="en-US" dirty="0"/>
          </a:p>
        </p:txBody>
      </p:sp>
    </p:spTree>
    <p:extLst>
      <p:ext uri="{BB962C8B-B14F-4D97-AF65-F5344CB8AC3E}">
        <p14:creationId xmlns:p14="http://schemas.microsoft.com/office/powerpoint/2010/main" val="15387662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Supporting Tools </a:t>
            </a:r>
          </a:p>
        </p:txBody>
      </p:sp>
      <p:sp>
        <p:nvSpPr>
          <p:cNvPr id="5" name="Content Placeholder 2"/>
          <p:cNvSpPr txBox="1">
            <a:spLocks/>
          </p:cNvSpPr>
          <p:nvPr/>
        </p:nvSpPr>
        <p:spPr>
          <a:xfrm>
            <a:off x="4082602" y="1690688"/>
            <a:ext cx="5666705" cy="148363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err="1" smtClean="0">
                <a:solidFill>
                  <a:schemeClr val="accent5">
                    <a:lumMod val="60000"/>
                    <a:lumOff val="40000"/>
                  </a:schemeClr>
                </a:solidFill>
              </a:rPr>
              <a:t>Forexoma</a:t>
            </a:r>
            <a:r>
              <a:rPr lang="en-US" dirty="0" smtClean="0">
                <a:solidFill>
                  <a:schemeClr val="accent5">
                    <a:lumMod val="60000"/>
                    <a:lumOff val="40000"/>
                  </a:schemeClr>
                </a:solidFill>
              </a:rPr>
              <a:t> </a:t>
            </a:r>
            <a:r>
              <a:rPr lang="en-US" dirty="0" smtClean="0"/>
              <a:t>is showing you Dynamic Correlation of the Cross pairs according to the move of main pairs vs their Daily move </a:t>
            </a:r>
            <a:endParaRPr lang="en-US" dirty="0"/>
          </a:p>
        </p:txBody>
      </p:sp>
      <p:pic>
        <p:nvPicPr>
          <p:cNvPr id="6" name="Picture 5"/>
          <p:cNvPicPr>
            <a:picLocks noChangeAspect="1"/>
          </p:cNvPicPr>
          <p:nvPr/>
        </p:nvPicPr>
        <p:blipFill>
          <a:blip r:embed="rId2"/>
          <a:stretch>
            <a:fillRect/>
          </a:stretch>
        </p:blipFill>
        <p:spPr>
          <a:xfrm>
            <a:off x="10287000" y="1809549"/>
            <a:ext cx="1066800" cy="4810125"/>
          </a:xfrm>
          <a:prstGeom prst="rect">
            <a:avLst/>
          </a:prstGeom>
        </p:spPr>
      </p:pic>
      <p:sp>
        <p:nvSpPr>
          <p:cNvPr id="7" name="Content Placeholder 2"/>
          <p:cNvSpPr txBox="1">
            <a:spLocks/>
          </p:cNvSpPr>
          <p:nvPr/>
        </p:nvSpPr>
        <p:spPr>
          <a:xfrm>
            <a:off x="4351448" y="3472795"/>
            <a:ext cx="5666705" cy="14836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solidFill>
                  <a:schemeClr val="accent5">
                    <a:lumMod val="60000"/>
                    <a:lumOff val="40000"/>
                  </a:schemeClr>
                </a:solidFill>
              </a:rPr>
              <a:t>Heat Map</a:t>
            </a:r>
            <a:r>
              <a:rPr lang="en-US" dirty="0" smtClean="0"/>
              <a:t>* is providing an idea of the current tendency of the pairs</a:t>
            </a:r>
            <a:endParaRPr lang="en-US" dirty="0"/>
          </a:p>
          <a:p>
            <a:pPr marL="0" indent="0">
              <a:buNone/>
            </a:pPr>
            <a:r>
              <a:rPr lang="en-US" sz="1200" dirty="0" smtClean="0"/>
              <a:t>* Do not use the Heat Map around a Day change due to the reset of the Broker’s servers it can mislead you(Day change depends of your time zone)</a:t>
            </a:r>
          </a:p>
          <a:p>
            <a:pPr marL="0" indent="0">
              <a:buNone/>
            </a:pPr>
            <a:endParaRPr lang="en-US" sz="1200" dirty="0"/>
          </a:p>
        </p:txBody>
      </p:sp>
      <p:pic>
        <p:nvPicPr>
          <p:cNvPr id="8" name="Picture 7"/>
          <p:cNvPicPr>
            <a:picLocks noChangeAspect="1"/>
          </p:cNvPicPr>
          <p:nvPr/>
        </p:nvPicPr>
        <p:blipFill>
          <a:blip r:embed="rId3"/>
          <a:stretch>
            <a:fillRect/>
          </a:stretch>
        </p:blipFill>
        <p:spPr>
          <a:xfrm>
            <a:off x="934858" y="5473319"/>
            <a:ext cx="2124075" cy="1114425"/>
          </a:xfrm>
          <a:prstGeom prst="rect">
            <a:avLst/>
          </a:prstGeom>
        </p:spPr>
      </p:pic>
      <p:sp>
        <p:nvSpPr>
          <p:cNvPr id="9" name="Content Placeholder 2"/>
          <p:cNvSpPr txBox="1">
            <a:spLocks/>
          </p:cNvSpPr>
          <p:nvPr/>
        </p:nvSpPr>
        <p:spPr>
          <a:xfrm>
            <a:off x="4546242" y="5104113"/>
            <a:ext cx="5237341" cy="14836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Display shows the opening hours of the Stock Exchange, Local time, Broker time and GMT</a:t>
            </a:r>
            <a:endParaRPr lang="en-US" dirty="0"/>
          </a:p>
        </p:txBody>
      </p:sp>
      <p:pic>
        <p:nvPicPr>
          <p:cNvPr id="10" name="Picture 9"/>
          <p:cNvPicPr>
            <a:picLocks noChangeAspect="1"/>
          </p:cNvPicPr>
          <p:nvPr/>
        </p:nvPicPr>
        <p:blipFill>
          <a:blip r:embed="rId4"/>
          <a:stretch>
            <a:fillRect/>
          </a:stretch>
        </p:blipFill>
        <p:spPr>
          <a:xfrm>
            <a:off x="934858" y="1809549"/>
            <a:ext cx="2733675" cy="1943100"/>
          </a:xfrm>
          <a:prstGeom prst="rect">
            <a:avLst/>
          </a:prstGeom>
        </p:spPr>
      </p:pic>
    </p:spTree>
    <p:extLst>
      <p:ext uri="{BB962C8B-B14F-4D97-AF65-F5344CB8AC3E}">
        <p14:creationId xmlns:p14="http://schemas.microsoft.com/office/powerpoint/2010/main" val="35671360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Supporting tools</a:t>
            </a:r>
          </a:p>
        </p:txBody>
      </p:sp>
      <p:pic>
        <p:nvPicPr>
          <p:cNvPr id="4" name="Content Placeholder 3"/>
          <p:cNvPicPr>
            <a:picLocks noGrp="1" noChangeAspect="1"/>
          </p:cNvPicPr>
          <p:nvPr>
            <p:ph idx="1"/>
          </p:nvPr>
        </p:nvPicPr>
        <p:blipFill>
          <a:blip r:embed="rId2"/>
          <a:stretch>
            <a:fillRect/>
          </a:stretch>
        </p:blipFill>
        <p:spPr>
          <a:xfrm>
            <a:off x="838200" y="2268079"/>
            <a:ext cx="2743200" cy="1457325"/>
          </a:xfrm>
          <a:prstGeom prst="rect">
            <a:avLst/>
          </a:prstGeom>
        </p:spPr>
      </p:pic>
      <p:sp>
        <p:nvSpPr>
          <p:cNvPr id="5" name="Content Placeholder 2"/>
          <p:cNvSpPr txBox="1">
            <a:spLocks/>
          </p:cNvSpPr>
          <p:nvPr/>
        </p:nvSpPr>
        <p:spPr>
          <a:xfrm>
            <a:off x="4425212" y="1491091"/>
            <a:ext cx="7335379" cy="4487678"/>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a:t>
            </a:r>
            <a:r>
              <a:rPr lang="en-US" b="1" dirty="0" smtClean="0">
                <a:solidFill>
                  <a:schemeClr val="accent5">
                    <a:lumMod val="60000"/>
                    <a:lumOff val="40000"/>
                  </a:schemeClr>
                </a:solidFill>
              </a:rPr>
              <a:t>Pip TP/Pip SL </a:t>
            </a:r>
            <a:r>
              <a:rPr lang="en-US" dirty="0" smtClean="0"/>
              <a:t>– manually set up of the TP and SL in the settings, fast correction with the +/- buttons </a:t>
            </a:r>
          </a:p>
          <a:p>
            <a:r>
              <a:rPr lang="en-US" dirty="0" smtClean="0"/>
              <a:t>2. </a:t>
            </a:r>
            <a:r>
              <a:rPr lang="en-US" b="1" dirty="0" smtClean="0">
                <a:solidFill>
                  <a:schemeClr val="accent5">
                    <a:lumMod val="60000"/>
                    <a:lumOff val="40000"/>
                  </a:schemeClr>
                </a:solidFill>
              </a:rPr>
              <a:t>ADR TP/ ADR SL </a:t>
            </a:r>
            <a:r>
              <a:rPr lang="en-US" dirty="0" smtClean="0"/>
              <a:t>– set up of the TP and SL based on the Average Daily Range</a:t>
            </a:r>
          </a:p>
          <a:p>
            <a:r>
              <a:rPr lang="en-US" dirty="0" smtClean="0"/>
              <a:t>3. 4 levels of jumping SL set in EA settings, fast correction with the +/- buttons </a:t>
            </a:r>
            <a:r>
              <a:rPr lang="en-US" b="1" dirty="0" smtClean="0">
                <a:solidFill>
                  <a:schemeClr val="accent5">
                    <a:lumMod val="60000"/>
                    <a:lumOff val="40000"/>
                  </a:schemeClr>
                </a:solidFill>
              </a:rPr>
              <a:t>Lock_1/4</a:t>
            </a:r>
            <a:r>
              <a:rPr lang="en-US" dirty="0" smtClean="0"/>
              <a:t> X pips when reaches number of XX pips </a:t>
            </a:r>
            <a:r>
              <a:rPr lang="en-US" b="1" dirty="0" smtClean="0">
                <a:solidFill>
                  <a:schemeClr val="accent5">
                    <a:lumMod val="60000"/>
                    <a:lumOff val="40000"/>
                  </a:schemeClr>
                </a:solidFill>
              </a:rPr>
              <a:t>At Pip1/4</a:t>
            </a:r>
          </a:p>
          <a:p>
            <a:r>
              <a:rPr lang="en-US" dirty="0" smtClean="0"/>
              <a:t>4. </a:t>
            </a:r>
            <a:r>
              <a:rPr lang="en-US" b="1" dirty="0" smtClean="0">
                <a:solidFill>
                  <a:schemeClr val="accent5">
                    <a:lumMod val="60000"/>
                    <a:lumOff val="40000"/>
                  </a:schemeClr>
                </a:solidFill>
              </a:rPr>
              <a:t>Order All</a:t>
            </a:r>
            <a:r>
              <a:rPr lang="en-US" dirty="0" smtClean="0"/>
              <a:t>, total number of open deals in one and the same time, fast correction with the +/- buttons </a:t>
            </a:r>
          </a:p>
          <a:p>
            <a:r>
              <a:rPr lang="en-US" dirty="0" smtClean="0"/>
              <a:t>5. </a:t>
            </a:r>
            <a:r>
              <a:rPr lang="en-US" b="1" dirty="0" smtClean="0">
                <a:solidFill>
                  <a:schemeClr val="accent5">
                    <a:lumMod val="60000"/>
                    <a:lumOff val="40000"/>
                  </a:schemeClr>
                </a:solidFill>
              </a:rPr>
              <a:t>Lot</a:t>
            </a:r>
            <a:r>
              <a:rPr lang="en-US" dirty="0" smtClean="0"/>
              <a:t>, size per deal, fast correction with the +/- buttons, option for using money management and risk % from the settings of the EA</a:t>
            </a:r>
          </a:p>
          <a:p>
            <a:endParaRPr lang="en-US" dirty="0"/>
          </a:p>
        </p:txBody>
      </p:sp>
      <p:sp>
        <p:nvSpPr>
          <p:cNvPr id="6" name="TextBox 5"/>
          <p:cNvSpPr txBox="1"/>
          <p:nvPr/>
        </p:nvSpPr>
        <p:spPr>
          <a:xfrm>
            <a:off x="1033780" y="1491091"/>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7" name="Down Arrow 6"/>
          <p:cNvSpPr/>
          <p:nvPr/>
        </p:nvSpPr>
        <p:spPr>
          <a:xfrm>
            <a:off x="1164590" y="1964452"/>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8" name="TextBox 7"/>
          <p:cNvSpPr txBox="1"/>
          <p:nvPr/>
        </p:nvSpPr>
        <p:spPr>
          <a:xfrm>
            <a:off x="2139212" y="1479700"/>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9" name="Down Arrow 8"/>
          <p:cNvSpPr/>
          <p:nvPr/>
        </p:nvSpPr>
        <p:spPr>
          <a:xfrm>
            <a:off x="2270022" y="1953061"/>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0" name="TextBox 9"/>
          <p:cNvSpPr txBox="1"/>
          <p:nvPr/>
        </p:nvSpPr>
        <p:spPr>
          <a:xfrm>
            <a:off x="51442" y="2829509"/>
            <a:ext cx="523240" cy="369332"/>
          </a:xfrm>
          <a:prstGeom prst="rect">
            <a:avLst/>
          </a:prstGeom>
          <a:noFill/>
        </p:spPr>
        <p:txBody>
          <a:bodyPr wrap="square" rtlCol="0" anchor="b">
            <a:spAutoFit/>
          </a:bodyPr>
          <a:lstStyle/>
          <a:p>
            <a:pPr algn="ctr"/>
            <a:r>
              <a:rPr lang="en-US" dirty="0" smtClean="0">
                <a:solidFill>
                  <a:srgbClr val="FF0000"/>
                </a:solidFill>
              </a:rPr>
              <a:t>3</a:t>
            </a:r>
          </a:p>
        </p:txBody>
      </p:sp>
      <p:sp>
        <p:nvSpPr>
          <p:cNvPr id="12" name="Right Arrow 11"/>
          <p:cNvSpPr/>
          <p:nvPr/>
        </p:nvSpPr>
        <p:spPr>
          <a:xfrm>
            <a:off x="527106" y="2898265"/>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Up Arrow 12"/>
          <p:cNvSpPr/>
          <p:nvPr/>
        </p:nvSpPr>
        <p:spPr>
          <a:xfrm>
            <a:off x="1123559" y="3945462"/>
            <a:ext cx="261620" cy="309490"/>
          </a:xfrm>
          <a:prstGeom prst="up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92749" y="4371157"/>
            <a:ext cx="523240" cy="369332"/>
          </a:xfrm>
          <a:prstGeom prst="rect">
            <a:avLst/>
          </a:prstGeom>
          <a:noFill/>
        </p:spPr>
        <p:txBody>
          <a:bodyPr wrap="square" rtlCol="0" anchor="b">
            <a:spAutoFit/>
          </a:bodyPr>
          <a:lstStyle/>
          <a:p>
            <a:pPr algn="ctr"/>
            <a:r>
              <a:rPr lang="en-US" dirty="0">
                <a:solidFill>
                  <a:srgbClr val="FF0000"/>
                </a:solidFill>
              </a:rPr>
              <a:t>4</a:t>
            </a:r>
            <a:endParaRPr lang="en-US" dirty="0" smtClean="0">
              <a:solidFill>
                <a:srgbClr val="FF0000"/>
              </a:solidFill>
            </a:endParaRPr>
          </a:p>
        </p:txBody>
      </p:sp>
      <p:sp>
        <p:nvSpPr>
          <p:cNvPr id="15" name="Up Arrow 14"/>
          <p:cNvSpPr/>
          <p:nvPr/>
        </p:nvSpPr>
        <p:spPr>
          <a:xfrm>
            <a:off x="2288828" y="3937100"/>
            <a:ext cx="261620" cy="309490"/>
          </a:xfrm>
          <a:prstGeom prst="up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p:cNvSpPr txBox="1"/>
          <p:nvPr/>
        </p:nvSpPr>
        <p:spPr>
          <a:xfrm>
            <a:off x="2158018" y="4355421"/>
            <a:ext cx="523240" cy="369332"/>
          </a:xfrm>
          <a:prstGeom prst="rect">
            <a:avLst/>
          </a:prstGeom>
          <a:noFill/>
        </p:spPr>
        <p:txBody>
          <a:bodyPr wrap="square" rtlCol="0" anchor="b">
            <a:spAutoFit/>
          </a:bodyPr>
          <a:lstStyle/>
          <a:p>
            <a:pPr algn="ctr"/>
            <a:r>
              <a:rPr lang="en-US" dirty="0" smtClean="0">
                <a:solidFill>
                  <a:srgbClr val="FF0000"/>
                </a:solidFill>
              </a:rPr>
              <a:t>5</a:t>
            </a:r>
          </a:p>
        </p:txBody>
      </p:sp>
    </p:spTree>
    <p:extLst>
      <p:ext uri="{BB962C8B-B14F-4D97-AF65-F5344CB8AC3E}">
        <p14:creationId xmlns:p14="http://schemas.microsoft.com/office/powerpoint/2010/main" val="10924012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solidFill>
                  <a:schemeClr val="accent5">
                    <a:lumMod val="60000"/>
                    <a:lumOff val="40000"/>
                  </a:schemeClr>
                </a:solidFill>
                <a:latin typeface="+mn-lt"/>
              </a:rPr>
              <a:t>Performance summary</a:t>
            </a:r>
          </a:p>
        </p:txBody>
      </p:sp>
      <p:pic>
        <p:nvPicPr>
          <p:cNvPr id="4" name="Content Placeholder 3"/>
          <p:cNvPicPr>
            <a:picLocks noGrp="1" noChangeAspect="1"/>
          </p:cNvPicPr>
          <p:nvPr>
            <p:ph idx="1"/>
          </p:nvPr>
        </p:nvPicPr>
        <p:blipFill>
          <a:blip r:embed="rId2"/>
          <a:stretch>
            <a:fillRect/>
          </a:stretch>
        </p:blipFill>
        <p:spPr>
          <a:xfrm>
            <a:off x="908540" y="2485720"/>
            <a:ext cx="2733675" cy="1343025"/>
          </a:xfrm>
          <a:prstGeom prst="rect">
            <a:avLst/>
          </a:prstGeom>
        </p:spPr>
      </p:pic>
      <p:sp>
        <p:nvSpPr>
          <p:cNvPr id="5" name="TextBox 4"/>
          <p:cNvSpPr txBox="1"/>
          <p:nvPr/>
        </p:nvSpPr>
        <p:spPr>
          <a:xfrm>
            <a:off x="1610554" y="1505839"/>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6" name="Down Arrow 5"/>
          <p:cNvSpPr/>
          <p:nvPr/>
        </p:nvSpPr>
        <p:spPr>
          <a:xfrm>
            <a:off x="1741364" y="198657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7" name="TextBox 6"/>
          <p:cNvSpPr txBox="1"/>
          <p:nvPr/>
        </p:nvSpPr>
        <p:spPr>
          <a:xfrm>
            <a:off x="2659722" y="1501822"/>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8" name="Down Arrow 7"/>
          <p:cNvSpPr/>
          <p:nvPr/>
        </p:nvSpPr>
        <p:spPr>
          <a:xfrm>
            <a:off x="2790532" y="1975183"/>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9" name="Content Placeholder 2"/>
          <p:cNvSpPr txBox="1">
            <a:spLocks/>
          </p:cNvSpPr>
          <p:nvPr/>
        </p:nvSpPr>
        <p:spPr>
          <a:xfrm>
            <a:off x="4425212" y="1491091"/>
            <a:ext cx="7335379" cy="44876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Information of the </a:t>
            </a:r>
            <a:r>
              <a:rPr lang="en-US" dirty="0" smtClean="0">
                <a:solidFill>
                  <a:schemeClr val="accent5">
                    <a:lumMod val="60000"/>
                    <a:lumOff val="40000"/>
                  </a:schemeClr>
                </a:solidFill>
              </a:rPr>
              <a:t>number</a:t>
            </a:r>
            <a:r>
              <a:rPr lang="en-US" dirty="0" smtClean="0"/>
              <a:t> of deals </a:t>
            </a:r>
            <a:r>
              <a:rPr lang="en-US" dirty="0" smtClean="0">
                <a:solidFill>
                  <a:schemeClr val="accent5">
                    <a:lumMod val="60000"/>
                    <a:lumOff val="40000"/>
                  </a:schemeClr>
                </a:solidFill>
              </a:rPr>
              <a:t>Buy/Sell</a:t>
            </a:r>
          </a:p>
          <a:p>
            <a:r>
              <a:rPr lang="en-US" dirty="0" smtClean="0"/>
              <a:t>2. </a:t>
            </a:r>
            <a:r>
              <a:rPr lang="en-US" dirty="0" smtClean="0">
                <a:solidFill>
                  <a:schemeClr val="accent5">
                    <a:lumMod val="60000"/>
                    <a:lumOff val="40000"/>
                  </a:schemeClr>
                </a:solidFill>
              </a:rPr>
              <a:t>Profit/Loss</a:t>
            </a:r>
            <a:r>
              <a:rPr lang="en-US" dirty="0" smtClean="0"/>
              <a:t> from the deals in </a:t>
            </a:r>
            <a:r>
              <a:rPr lang="en-US" dirty="0" smtClean="0">
                <a:solidFill>
                  <a:schemeClr val="accent5">
                    <a:lumMod val="60000"/>
                    <a:lumOff val="40000"/>
                  </a:schemeClr>
                </a:solidFill>
              </a:rPr>
              <a:t>pips</a:t>
            </a:r>
          </a:p>
          <a:p>
            <a:pPr lvl="1"/>
            <a:r>
              <a:rPr lang="en-US" dirty="0" smtClean="0"/>
              <a:t>Periods </a:t>
            </a:r>
          </a:p>
          <a:p>
            <a:pPr lvl="2"/>
            <a:r>
              <a:rPr lang="en-US" b="1" dirty="0" smtClean="0">
                <a:solidFill>
                  <a:schemeClr val="accent5">
                    <a:lumMod val="60000"/>
                    <a:lumOff val="40000"/>
                  </a:schemeClr>
                </a:solidFill>
              </a:rPr>
              <a:t>Current</a:t>
            </a:r>
            <a:r>
              <a:rPr lang="en-US" dirty="0" smtClean="0"/>
              <a:t> – active deals</a:t>
            </a:r>
          </a:p>
          <a:p>
            <a:pPr lvl="2"/>
            <a:r>
              <a:rPr lang="en-US" b="1" dirty="0" smtClean="0">
                <a:solidFill>
                  <a:schemeClr val="accent5">
                    <a:lumMod val="60000"/>
                    <a:lumOff val="40000"/>
                  </a:schemeClr>
                </a:solidFill>
              </a:rPr>
              <a:t>Weekly</a:t>
            </a:r>
            <a:r>
              <a:rPr lang="en-US" dirty="0" smtClean="0"/>
              <a:t> – deals during the last week</a:t>
            </a:r>
          </a:p>
          <a:p>
            <a:pPr lvl="2"/>
            <a:r>
              <a:rPr lang="en-US" b="1" dirty="0" smtClean="0">
                <a:solidFill>
                  <a:schemeClr val="accent5">
                    <a:lumMod val="60000"/>
                    <a:lumOff val="40000"/>
                  </a:schemeClr>
                </a:solidFill>
              </a:rPr>
              <a:t>Monthly</a:t>
            </a:r>
            <a:r>
              <a:rPr lang="en-US" dirty="0" smtClean="0"/>
              <a:t> – deals during the current month</a:t>
            </a:r>
          </a:p>
          <a:p>
            <a:r>
              <a:rPr lang="en-US" dirty="0" smtClean="0"/>
              <a:t>3. General information for the account</a:t>
            </a:r>
          </a:p>
          <a:p>
            <a:endParaRPr lang="en-US" dirty="0"/>
          </a:p>
        </p:txBody>
      </p:sp>
      <p:sp>
        <p:nvSpPr>
          <p:cNvPr id="10" name="TextBox 9"/>
          <p:cNvSpPr txBox="1"/>
          <p:nvPr/>
        </p:nvSpPr>
        <p:spPr>
          <a:xfrm>
            <a:off x="51442" y="3223403"/>
            <a:ext cx="523240" cy="369332"/>
          </a:xfrm>
          <a:prstGeom prst="rect">
            <a:avLst/>
          </a:prstGeom>
          <a:noFill/>
        </p:spPr>
        <p:txBody>
          <a:bodyPr wrap="square" rtlCol="0" anchor="b">
            <a:spAutoFit/>
          </a:bodyPr>
          <a:lstStyle/>
          <a:p>
            <a:pPr algn="ctr"/>
            <a:r>
              <a:rPr lang="en-US" dirty="0" smtClean="0">
                <a:solidFill>
                  <a:srgbClr val="FF0000"/>
                </a:solidFill>
              </a:rPr>
              <a:t>3</a:t>
            </a:r>
          </a:p>
        </p:txBody>
      </p:sp>
      <p:sp>
        <p:nvSpPr>
          <p:cNvPr id="11" name="Right Arrow 10"/>
          <p:cNvSpPr/>
          <p:nvPr/>
        </p:nvSpPr>
        <p:spPr>
          <a:xfrm>
            <a:off x="527106" y="3292159"/>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914825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68903"/>
          </a:xfrm>
        </p:spPr>
        <p:txBody>
          <a:bodyPr>
            <a:noAutofit/>
          </a:bodyPr>
          <a:lstStyle/>
          <a:p>
            <a:r>
              <a:rPr lang="en-US" sz="4000" b="1" dirty="0">
                <a:solidFill>
                  <a:schemeClr val="accent5">
                    <a:lumMod val="60000"/>
                    <a:lumOff val="40000"/>
                  </a:schemeClr>
                </a:solidFill>
                <a:latin typeface="+mn-lt"/>
              </a:rPr>
              <a:t>Auto/Manual trading, performance follow up</a:t>
            </a:r>
          </a:p>
        </p:txBody>
      </p:sp>
      <p:pic>
        <p:nvPicPr>
          <p:cNvPr id="9" name="Picture 8"/>
          <p:cNvPicPr>
            <a:picLocks noChangeAspect="1"/>
          </p:cNvPicPr>
          <p:nvPr/>
        </p:nvPicPr>
        <p:blipFill>
          <a:blip r:embed="rId2"/>
          <a:stretch>
            <a:fillRect/>
          </a:stretch>
        </p:blipFill>
        <p:spPr>
          <a:xfrm>
            <a:off x="2545491" y="2643659"/>
            <a:ext cx="3880532" cy="4214341"/>
          </a:xfrm>
          <a:prstGeom prst="rect">
            <a:avLst/>
          </a:prstGeom>
        </p:spPr>
      </p:pic>
      <p:grpSp>
        <p:nvGrpSpPr>
          <p:cNvPr id="30" name="Group 29"/>
          <p:cNvGrpSpPr/>
          <p:nvPr/>
        </p:nvGrpSpPr>
        <p:grpSpPr>
          <a:xfrm>
            <a:off x="373944" y="1299781"/>
            <a:ext cx="4371506" cy="369332"/>
            <a:chOff x="360031" y="1585354"/>
            <a:chExt cx="4371506" cy="369332"/>
          </a:xfrm>
        </p:grpSpPr>
        <p:sp>
          <p:nvSpPr>
            <p:cNvPr id="20" name="TextBox 19"/>
            <p:cNvSpPr txBox="1"/>
            <p:nvPr/>
          </p:nvSpPr>
          <p:spPr>
            <a:xfrm>
              <a:off x="360031" y="1585354"/>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22" name="TextBox 21"/>
            <p:cNvSpPr txBox="1"/>
            <p:nvPr/>
          </p:nvSpPr>
          <p:spPr>
            <a:xfrm>
              <a:off x="1090958" y="1585354"/>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24" name="TextBox 23"/>
            <p:cNvSpPr txBox="1"/>
            <p:nvPr/>
          </p:nvSpPr>
          <p:spPr>
            <a:xfrm>
              <a:off x="2008338" y="1585354"/>
              <a:ext cx="523240" cy="369332"/>
            </a:xfrm>
            <a:prstGeom prst="rect">
              <a:avLst/>
            </a:prstGeom>
            <a:noFill/>
          </p:spPr>
          <p:txBody>
            <a:bodyPr wrap="square" rtlCol="0" anchor="b">
              <a:spAutoFit/>
            </a:bodyPr>
            <a:lstStyle/>
            <a:p>
              <a:pPr algn="ctr"/>
              <a:r>
                <a:rPr lang="en-US" dirty="0" smtClean="0">
                  <a:solidFill>
                    <a:srgbClr val="FF0000"/>
                  </a:solidFill>
                </a:rPr>
                <a:t>3</a:t>
              </a:r>
            </a:p>
          </p:txBody>
        </p:sp>
        <p:sp>
          <p:nvSpPr>
            <p:cNvPr id="25" name="TextBox 24"/>
            <p:cNvSpPr txBox="1"/>
            <p:nvPr/>
          </p:nvSpPr>
          <p:spPr>
            <a:xfrm>
              <a:off x="2699567" y="1585354"/>
              <a:ext cx="523240" cy="369332"/>
            </a:xfrm>
            <a:prstGeom prst="rect">
              <a:avLst/>
            </a:prstGeom>
            <a:noFill/>
          </p:spPr>
          <p:txBody>
            <a:bodyPr wrap="square" rtlCol="0" anchor="b">
              <a:spAutoFit/>
            </a:bodyPr>
            <a:lstStyle/>
            <a:p>
              <a:pPr algn="ctr"/>
              <a:r>
                <a:rPr lang="en-US" dirty="0" smtClean="0">
                  <a:solidFill>
                    <a:srgbClr val="FF0000"/>
                  </a:solidFill>
                </a:rPr>
                <a:t>4</a:t>
              </a:r>
            </a:p>
          </p:txBody>
        </p:sp>
        <p:sp>
          <p:nvSpPr>
            <p:cNvPr id="26" name="TextBox 25"/>
            <p:cNvSpPr txBox="1"/>
            <p:nvPr/>
          </p:nvSpPr>
          <p:spPr>
            <a:xfrm>
              <a:off x="3521326" y="1585354"/>
              <a:ext cx="523240" cy="369332"/>
            </a:xfrm>
            <a:prstGeom prst="rect">
              <a:avLst/>
            </a:prstGeom>
            <a:noFill/>
          </p:spPr>
          <p:txBody>
            <a:bodyPr wrap="square" rtlCol="0" anchor="b">
              <a:spAutoFit/>
            </a:bodyPr>
            <a:lstStyle/>
            <a:p>
              <a:pPr algn="ctr"/>
              <a:r>
                <a:rPr lang="en-US" dirty="0" smtClean="0">
                  <a:solidFill>
                    <a:srgbClr val="FF0000"/>
                  </a:solidFill>
                </a:rPr>
                <a:t>5</a:t>
              </a:r>
            </a:p>
          </p:txBody>
        </p:sp>
        <p:sp>
          <p:nvSpPr>
            <p:cNvPr id="27" name="TextBox 26"/>
            <p:cNvSpPr txBox="1"/>
            <p:nvPr/>
          </p:nvSpPr>
          <p:spPr>
            <a:xfrm>
              <a:off x="4208297" y="1585354"/>
              <a:ext cx="523240" cy="369332"/>
            </a:xfrm>
            <a:prstGeom prst="rect">
              <a:avLst/>
            </a:prstGeom>
            <a:noFill/>
          </p:spPr>
          <p:txBody>
            <a:bodyPr wrap="square" rtlCol="0" anchor="b">
              <a:spAutoFit/>
            </a:bodyPr>
            <a:lstStyle/>
            <a:p>
              <a:pPr algn="ctr"/>
              <a:r>
                <a:rPr lang="en-US" dirty="0" smtClean="0">
                  <a:solidFill>
                    <a:srgbClr val="FF0000"/>
                  </a:solidFill>
                </a:rPr>
                <a:t>6</a:t>
              </a:r>
            </a:p>
          </p:txBody>
        </p:sp>
      </p:grpSp>
      <p:grpSp>
        <p:nvGrpSpPr>
          <p:cNvPr id="31" name="Group 30"/>
          <p:cNvGrpSpPr/>
          <p:nvPr/>
        </p:nvGrpSpPr>
        <p:grpSpPr>
          <a:xfrm>
            <a:off x="495961" y="1661739"/>
            <a:ext cx="4104766" cy="272646"/>
            <a:chOff x="495961" y="1943094"/>
            <a:chExt cx="4104766" cy="272646"/>
          </a:xfrm>
        </p:grpSpPr>
        <p:sp>
          <p:nvSpPr>
            <p:cNvPr id="13" name="Down Arrow 12"/>
            <p:cNvSpPr/>
            <p:nvPr/>
          </p:nvSpPr>
          <p:spPr>
            <a:xfrm>
              <a:off x="495961" y="1950468"/>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4" name="Down Arrow 13"/>
            <p:cNvSpPr/>
            <p:nvPr/>
          </p:nvSpPr>
          <p:spPr>
            <a:xfrm>
              <a:off x="1248626" y="194309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7" name="Down Arrow 16"/>
            <p:cNvSpPr/>
            <p:nvPr/>
          </p:nvSpPr>
          <p:spPr>
            <a:xfrm>
              <a:off x="2117437" y="1950468"/>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8" name="Down Arrow 17"/>
            <p:cNvSpPr/>
            <p:nvPr/>
          </p:nvSpPr>
          <p:spPr>
            <a:xfrm>
              <a:off x="2849169" y="194309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19" name="Down Arrow 18"/>
            <p:cNvSpPr/>
            <p:nvPr/>
          </p:nvSpPr>
          <p:spPr>
            <a:xfrm>
              <a:off x="3652136" y="194309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sp>
          <p:nvSpPr>
            <p:cNvPr id="28" name="Down Arrow 27"/>
            <p:cNvSpPr/>
            <p:nvPr/>
          </p:nvSpPr>
          <p:spPr>
            <a:xfrm>
              <a:off x="4339107" y="1943094"/>
              <a:ext cx="261620" cy="265272"/>
            </a:xfrm>
            <a:prstGeom prst="down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a:p>
          </p:txBody>
        </p:sp>
      </p:grpSp>
      <p:pic>
        <p:nvPicPr>
          <p:cNvPr id="29" name="Picture 28"/>
          <p:cNvPicPr>
            <a:picLocks noChangeAspect="1"/>
          </p:cNvPicPr>
          <p:nvPr/>
        </p:nvPicPr>
        <p:blipFill>
          <a:blip r:embed="rId3"/>
          <a:stretch>
            <a:fillRect/>
          </a:stretch>
        </p:blipFill>
        <p:spPr>
          <a:xfrm>
            <a:off x="1379436" y="2333370"/>
            <a:ext cx="4175203" cy="4524630"/>
          </a:xfrm>
          <a:prstGeom prst="rect">
            <a:avLst/>
          </a:prstGeom>
        </p:spPr>
      </p:pic>
      <p:sp>
        <p:nvSpPr>
          <p:cNvPr id="32" name="Content Placeholder 2"/>
          <p:cNvSpPr txBox="1">
            <a:spLocks/>
          </p:cNvSpPr>
          <p:nvPr/>
        </p:nvSpPr>
        <p:spPr>
          <a:xfrm>
            <a:off x="6300092" y="1484447"/>
            <a:ext cx="5671514" cy="474260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a:t>
            </a:r>
            <a:r>
              <a:rPr lang="en-US" b="1" dirty="0" smtClean="0">
                <a:solidFill>
                  <a:schemeClr val="accent5">
                    <a:lumMod val="60000"/>
                    <a:lumOff val="40000"/>
                  </a:schemeClr>
                </a:solidFill>
              </a:rPr>
              <a:t>Auto</a:t>
            </a:r>
            <a:r>
              <a:rPr lang="en-US" dirty="0" smtClean="0"/>
              <a:t>, </a:t>
            </a:r>
            <a:r>
              <a:rPr lang="en-US" dirty="0" smtClean="0">
                <a:solidFill>
                  <a:srgbClr val="39F030"/>
                </a:solidFill>
              </a:rPr>
              <a:t>g</a:t>
            </a:r>
            <a:r>
              <a:rPr lang="en-US" b="1" dirty="0" smtClean="0">
                <a:solidFill>
                  <a:srgbClr val="39F030"/>
                </a:solidFill>
              </a:rPr>
              <a:t>reen</a:t>
            </a:r>
            <a:r>
              <a:rPr lang="en-US" dirty="0" smtClean="0">
                <a:solidFill>
                  <a:srgbClr val="39F030"/>
                </a:solidFill>
              </a:rPr>
              <a:t> </a:t>
            </a:r>
            <a:r>
              <a:rPr lang="en-US" dirty="0" smtClean="0"/>
              <a:t>color indicates that the </a:t>
            </a:r>
            <a:r>
              <a:rPr lang="en-US" b="1" dirty="0" smtClean="0"/>
              <a:t>Auto-trading</a:t>
            </a:r>
            <a:r>
              <a:rPr lang="en-US" dirty="0" smtClean="0"/>
              <a:t> is turned on. Can be set for each pair from the settings, or directly from the screen</a:t>
            </a:r>
          </a:p>
          <a:p>
            <a:r>
              <a:rPr lang="en-US" dirty="0" smtClean="0"/>
              <a:t>2. Trade</a:t>
            </a:r>
          </a:p>
          <a:p>
            <a:pPr lvl="1">
              <a:buFontTx/>
              <a:buChar char="-"/>
            </a:pPr>
            <a:r>
              <a:rPr lang="en-US" b="1" dirty="0" smtClean="0">
                <a:solidFill>
                  <a:schemeClr val="accent5">
                    <a:lumMod val="60000"/>
                    <a:lumOff val="40000"/>
                  </a:schemeClr>
                </a:solidFill>
              </a:rPr>
              <a:t>Buy</a:t>
            </a:r>
            <a:r>
              <a:rPr lang="en-US" dirty="0" smtClean="0"/>
              <a:t>,   manual execution of a deal</a:t>
            </a:r>
          </a:p>
          <a:p>
            <a:pPr lvl="1">
              <a:buFontTx/>
              <a:buChar char="-"/>
            </a:pPr>
            <a:r>
              <a:rPr lang="en-US" b="1" dirty="0" smtClean="0">
                <a:solidFill>
                  <a:schemeClr val="accent5">
                    <a:lumMod val="60000"/>
                    <a:lumOff val="40000"/>
                  </a:schemeClr>
                </a:solidFill>
              </a:rPr>
              <a:t>Sell</a:t>
            </a:r>
            <a:r>
              <a:rPr lang="en-US" dirty="0" smtClean="0"/>
              <a:t>,    manual execution of a deal</a:t>
            </a:r>
          </a:p>
          <a:p>
            <a:pPr lvl="1">
              <a:buFontTx/>
              <a:buChar char="-"/>
            </a:pPr>
            <a:r>
              <a:rPr lang="en-US" b="1" dirty="0" smtClean="0">
                <a:solidFill>
                  <a:schemeClr val="accent5">
                    <a:lumMod val="60000"/>
                    <a:lumOff val="40000"/>
                  </a:schemeClr>
                </a:solidFill>
              </a:rPr>
              <a:t>Close</a:t>
            </a:r>
            <a:r>
              <a:rPr lang="en-US" dirty="0" smtClean="0"/>
              <a:t>, manual execution of a deal</a:t>
            </a:r>
          </a:p>
          <a:p>
            <a:r>
              <a:rPr lang="en-US" dirty="0" smtClean="0"/>
              <a:t>3. </a:t>
            </a:r>
            <a:r>
              <a:rPr lang="en-US" b="1" dirty="0" smtClean="0">
                <a:solidFill>
                  <a:schemeClr val="accent5">
                    <a:lumMod val="60000"/>
                    <a:lumOff val="40000"/>
                  </a:schemeClr>
                </a:solidFill>
              </a:rPr>
              <a:t>Lots</a:t>
            </a:r>
            <a:r>
              <a:rPr lang="en-US" dirty="0" smtClean="0"/>
              <a:t>, information of the size of the open position </a:t>
            </a:r>
            <a:r>
              <a:rPr lang="en-US" b="1" dirty="0" smtClean="0">
                <a:solidFill>
                  <a:schemeClr val="accent5">
                    <a:lumMod val="60000"/>
                    <a:lumOff val="40000"/>
                  </a:schemeClr>
                </a:solidFill>
              </a:rPr>
              <a:t>B</a:t>
            </a:r>
            <a:r>
              <a:rPr lang="en-US" dirty="0" smtClean="0"/>
              <a:t>(buy)/</a:t>
            </a:r>
            <a:r>
              <a:rPr lang="en-US" b="1" dirty="0" smtClean="0">
                <a:solidFill>
                  <a:schemeClr val="accent5">
                    <a:lumMod val="60000"/>
                    <a:lumOff val="40000"/>
                  </a:schemeClr>
                </a:solidFill>
              </a:rPr>
              <a:t>S</a:t>
            </a:r>
            <a:r>
              <a:rPr lang="en-US" dirty="0" smtClean="0"/>
              <a:t>(sell)</a:t>
            </a:r>
          </a:p>
          <a:p>
            <a:r>
              <a:rPr lang="en-US" dirty="0" smtClean="0"/>
              <a:t>4. </a:t>
            </a:r>
            <a:r>
              <a:rPr lang="en-US" b="1" dirty="0" smtClean="0">
                <a:solidFill>
                  <a:schemeClr val="accent5">
                    <a:lumMod val="60000"/>
                    <a:lumOff val="40000"/>
                  </a:schemeClr>
                </a:solidFill>
              </a:rPr>
              <a:t>Orders</a:t>
            </a:r>
            <a:r>
              <a:rPr lang="en-US" dirty="0" smtClean="0"/>
              <a:t>, number of open orders, </a:t>
            </a:r>
            <a:r>
              <a:rPr lang="en-US" b="1" dirty="0" smtClean="0">
                <a:solidFill>
                  <a:schemeClr val="accent5">
                    <a:lumMod val="60000"/>
                    <a:lumOff val="40000"/>
                  </a:schemeClr>
                </a:solidFill>
              </a:rPr>
              <a:t>B</a:t>
            </a:r>
            <a:r>
              <a:rPr lang="en-US" dirty="0" smtClean="0"/>
              <a:t>(buy)/</a:t>
            </a:r>
            <a:r>
              <a:rPr lang="en-US" b="1" dirty="0" smtClean="0">
                <a:solidFill>
                  <a:schemeClr val="accent5">
                    <a:lumMod val="60000"/>
                    <a:lumOff val="40000"/>
                  </a:schemeClr>
                </a:solidFill>
              </a:rPr>
              <a:t>S</a:t>
            </a:r>
            <a:r>
              <a:rPr lang="en-US" dirty="0" smtClean="0"/>
              <a:t>(sell)</a:t>
            </a:r>
          </a:p>
          <a:p>
            <a:r>
              <a:rPr lang="en-US" dirty="0" smtClean="0"/>
              <a:t>5. </a:t>
            </a:r>
            <a:r>
              <a:rPr lang="en-US" b="1" dirty="0" smtClean="0">
                <a:solidFill>
                  <a:schemeClr val="accent5">
                    <a:lumMod val="60000"/>
                    <a:lumOff val="40000"/>
                  </a:schemeClr>
                </a:solidFill>
              </a:rPr>
              <a:t>Profit</a:t>
            </a:r>
            <a:r>
              <a:rPr lang="en-US" dirty="0" smtClean="0"/>
              <a:t>, in the account currency from Buy/Sell deals</a:t>
            </a:r>
          </a:p>
          <a:p>
            <a:r>
              <a:rPr lang="en-US" dirty="0" smtClean="0"/>
              <a:t>6. </a:t>
            </a:r>
            <a:r>
              <a:rPr lang="en-US" b="1" dirty="0" smtClean="0">
                <a:solidFill>
                  <a:schemeClr val="accent5">
                    <a:lumMod val="60000"/>
                    <a:lumOff val="40000"/>
                  </a:schemeClr>
                </a:solidFill>
              </a:rPr>
              <a:t>Total</a:t>
            </a:r>
            <a:r>
              <a:rPr lang="en-US" dirty="0" smtClean="0">
                <a:solidFill>
                  <a:schemeClr val="accent5">
                    <a:lumMod val="60000"/>
                    <a:lumOff val="40000"/>
                  </a:schemeClr>
                </a:solidFill>
              </a:rPr>
              <a:t> </a:t>
            </a:r>
            <a:r>
              <a:rPr lang="en-US" dirty="0" smtClean="0"/>
              <a:t>performance in account currency</a:t>
            </a:r>
          </a:p>
          <a:p>
            <a:endParaRPr lang="en-US" dirty="0"/>
          </a:p>
        </p:txBody>
      </p:sp>
      <p:pic>
        <p:nvPicPr>
          <p:cNvPr id="36" name="Picture 35"/>
          <p:cNvPicPr>
            <a:picLocks noChangeAspect="1"/>
          </p:cNvPicPr>
          <p:nvPr/>
        </p:nvPicPr>
        <p:blipFill>
          <a:blip r:embed="rId4"/>
          <a:stretch>
            <a:fillRect/>
          </a:stretch>
        </p:blipFill>
        <p:spPr>
          <a:xfrm>
            <a:off x="321403" y="2031071"/>
            <a:ext cx="4448175" cy="4819650"/>
          </a:xfrm>
          <a:prstGeom prst="rect">
            <a:avLst/>
          </a:prstGeom>
        </p:spPr>
      </p:pic>
    </p:spTree>
    <p:extLst>
      <p:ext uri="{BB962C8B-B14F-4D97-AF65-F5344CB8AC3E}">
        <p14:creationId xmlns:p14="http://schemas.microsoft.com/office/powerpoint/2010/main" val="14391763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566"/>
            <a:ext cx="10515600" cy="1325563"/>
          </a:xfrm>
        </p:spPr>
        <p:txBody>
          <a:bodyPr>
            <a:normAutofit/>
          </a:bodyPr>
          <a:lstStyle/>
          <a:p>
            <a:r>
              <a:rPr lang="en-US" b="1" dirty="0">
                <a:solidFill>
                  <a:schemeClr val="accent5">
                    <a:lumMod val="60000"/>
                    <a:lumOff val="40000"/>
                  </a:schemeClr>
                </a:solidFill>
                <a:latin typeface="+mn-lt"/>
              </a:rPr>
              <a:t>Settings of the EA and Auto-trading ideas</a:t>
            </a:r>
          </a:p>
        </p:txBody>
      </p:sp>
      <p:sp>
        <p:nvSpPr>
          <p:cNvPr id="5" name="Content Placeholder 2"/>
          <p:cNvSpPr txBox="1">
            <a:spLocks/>
          </p:cNvSpPr>
          <p:nvPr/>
        </p:nvSpPr>
        <p:spPr>
          <a:xfrm>
            <a:off x="5542671" y="1491091"/>
            <a:ext cx="6217920" cy="503631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1. </a:t>
            </a:r>
            <a:r>
              <a:rPr lang="en-US" b="1" dirty="0" smtClean="0">
                <a:solidFill>
                  <a:schemeClr val="accent5">
                    <a:lumMod val="60000"/>
                    <a:lumOff val="40000"/>
                  </a:schemeClr>
                </a:solidFill>
              </a:rPr>
              <a:t>Trade Settings</a:t>
            </a:r>
          </a:p>
          <a:p>
            <a:pPr lvl="1"/>
            <a:r>
              <a:rPr lang="en-US" b="1" dirty="0" smtClean="0">
                <a:solidFill>
                  <a:schemeClr val="accent5">
                    <a:lumMod val="60000"/>
                    <a:lumOff val="40000"/>
                  </a:schemeClr>
                </a:solidFill>
              </a:rPr>
              <a:t>Magic</a:t>
            </a:r>
            <a:r>
              <a:rPr lang="en-US" dirty="0" smtClean="0">
                <a:solidFill>
                  <a:schemeClr val="accent5">
                    <a:lumMod val="60000"/>
                    <a:lumOff val="40000"/>
                  </a:schemeClr>
                </a:solidFill>
              </a:rPr>
              <a:t> </a:t>
            </a:r>
            <a:r>
              <a:rPr lang="en-US" b="1" dirty="0" smtClean="0">
                <a:solidFill>
                  <a:schemeClr val="accent5">
                    <a:lumMod val="60000"/>
                    <a:lumOff val="40000"/>
                  </a:schemeClr>
                </a:solidFill>
              </a:rPr>
              <a:t>Number</a:t>
            </a:r>
            <a:r>
              <a:rPr lang="en-US" dirty="0" smtClean="0"/>
              <a:t>, number based n which the EA follows its open positions</a:t>
            </a:r>
          </a:p>
          <a:p>
            <a:pPr lvl="1"/>
            <a:r>
              <a:rPr lang="en-US" b="1" dirty="0" smtClean="0">
                <a:solidFill>
                  <a:schemeClr val="accent5">
                    <a:lumMod val="60000"/>
                    <a:lumOff val="40000"/>
                  </a:schemeClr>
                </a:solidFill>
              </a:rPr>
              <a:t>Lot Size</a:t>
            </a:r>
            <a:r>
              <a:rPr lang="en-US" dirty="0" smtClean="0"/>
              <a:t>, manually applying the size of the deals opening</a:t>
            </a:r>
          </a:p>
          <a:p>
            <a:pPr lvl="1"/>
            <a:r>
              <a:rPr lang="en-US" b="1" dirty="0" smtClean="0">
                <a:solidFill>
                  <a:schemeClr val="accent5">
                    <a:lumMod val="60000"/>
                    <a:lumOff val="40000"/>
                  </a:schemeClr>
                </a:solidFill>
              </a:rPr>
              <a:t>Use Money Management</a:t>
            </a:r>
            <a:r>
              <a:rPr lang="en-US" dirty="0" smtClean="0"/>
              <a:t>, if true automatic calculation of the lot size based on the Risk in Percentage</a:t>
            </a:r>
          </a:p>
          <a:p>
            <a:pPr lvl="1"/>
            <a:r>
              <a:rPr lang="en-US" b="1" dirty="0" smtClean="0">
                <a:solidFill>
                  <a:schemeClr val="accent5">
                    <a:lumMod val="60000"/>
                    <a:lumOff val="40000"/>
                  </a:schemeClr>
                </a:solidFill>
              </a:rPr>
              <a:t>Risk in Percentage</a:t>
            </a:r>
            <a:r>
              <a:rPr lang="en-US" dirty="0" smtClean="0"/>
              <a:t>, calculates the percentage of risk for the size of the deal when opening</a:t>
            </a:r>
          </a:p>
          <a:p>
            <a:pPr lvl="1"/>
            <a:r>
              <a:rPr lang="en-US" dirty="0" smtClean="0">
                <a:solidFill>
                  <a:schemeClr val="accent5">
                    <a:lumMod val="60000"/>
                    <a:lumOff val="40000"/>
                  </a:schemeClr>
                </a:solidFill>
              </a:rPr>
              <a:t>Max Orders</a:t>
            </a:r>
            <a:r>
              <a:rPr lang="en-US" dirty="0" smtClean="0"/>
              <a:t>, maximum number of deals open in one and the same time</a:t>
            </a:r>
          </a:p>
          <a:p>
            <a:pPr lvl="1"/>
            <a:endParaRPr lang="en-US" dirty="0" smtClean="0"/>
          </a:p>
        </p:txBody>
      </p:sp>
      <p:sp>
        <p:nvSpPr>
          <p:cNvPr id="6" name="TextBox 5"/>
          <p:cNvSpPr txBox="1"/>
          <p:nvPr/>
        </p:nvSpPr>
        <p:spPr>
          <a:xfrm>
            <a:off x="-42204" y="1354646"/>
            <a:ext cx="523240" cy="369332"/>
          </a:xfrm>
          <a:prstGeom prst="rect">
            <a:avLst/>
          </a:prstGeom>
          <a:noFill/>
        </p:spPr>
        <p:txBody>
          <a:bodyPr wrap="square" rtlCol="0" anchor="b">
            <a:spAutoFit/>
          </a:bodyPr>
          <a:lstStyle/>
          <a:p>
            <a:pPr algn="ctr"/>
            <a:r>
              <a:rPr lang="en-US" dirty="0" smtClean="0">
                <a:solidFill>
                  <a:srgbClr val="FF0000"/>
                </a:solidFill>
              </a:rPr>
              <a:t>1</a:t>
            </a:r>
          </a:p>
        </p:txBody>
      </p:sp>
      <p:sp>
        <p:nvSpPr>
          <p:cNvPr id="7" name="Right Arrow 6"/>
          <p:cNvSpPr/>
          <p:nvPr/>
        </p:nvSpPr>
        <p:spPr>
          <a:xfrm>
            <a:off x="433460" y="1423402"/>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2"/>
          <a:stretch>
            <a:fillRect/>
          </a:stretch>
        </p:blipFill>
        <p:spPr>
          <a:xfrm>
            <a:off x="806571" y="1195486"/>
            <a:ext cx="4467225" cy="4419600"/>
          </a:xfrm>
          <a:prstGeom prst="rect">
            <a:avLst/>
          </a:prstGeom>
        </p:spPr>
      </p:pic>
      <p:sp>
        <p:nvSpPr>
          <p:cNvPr id="28" name="Rectangle 27"/>
          <p:cNvSpPr/>
          <p:nvPr/>
        </p:nvSpPr>
        <p:spPr>
          <a:xfrm>
            <a:off x="838200" y="1491091"/>
            <a:ext cx="4324643" cy="11255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122943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566"/>
            <a:ext cx="10515600" cy="1325563"/>
          </a:xfrm>
        </p:spPr>
        <p:txBody>
          <a:bodyPr>
            <a:normAutofit/>
          </a:bodyPr>
          <a:lstStyle/>
          <a:p>
            <a:r>
              <a:rPr lang="en-US" b="1" dirty="0">
                <a:solidFill>
                  <a:schemeClr val="accent5">
                    <a:lumMod val="60000"/>
                    <a:lumOff val="40000"/>
                  </a:schemeClr>
                </a:solidFill>
                <a:latin typeface="+mn-lt"/>
              </a:rPr>
              <a:t>Settings of the EA and Auto-trading ideas</a:t>
            </a:r>
          </a:p>
        </p:txBody>
      </p:sp>
      <p:sp>
        <p:nvSpPr>
          <p:cNvPr id="5" name="Content Placeholder 2"/>
          <p:cNvSpPr txBox="1">
            <a:spLocks/>
          </p:cNvSpPr>
          <p:nvPr/>
        </p:nvSpPr>
        <p:spPr>
          <a:xfrm>
            <a:off x="5494704" y="1240594"/>
            <a:ext cx="6217920" cy="503631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2</a:t>
            </a:r>
            <a:r>
              <a:rPr lang="en-US" dirty="0" smtClean="0"/>
              <a:t>. </a:t>
            </a:r>
            <a:r>
              <a:rPr lang="en-US" b="1" dirty="0" smtClean="0">
                <a:solidFill>
                  <a:schemeClr val="accent5">
                    <a:lumMod val="60000"/>
                    <a:lumOff val="40000"/>
                  </a:schemeClr>
                </a:solidFill>
              </a:rPr>
              <a:t>Position Protection and Targets</a:t>
            </a:r>
          </a:p>
          <a:p>
            <a:pPr lvl="1"/>
            <a:r>
              <a:rPr lang="en-US" b="1" dirty="0" smtClean="0">
                <a:solidFill>
                  <a:schemeClr val="accent5">
                    <a:lumMod val="60000"/>
                    <a:lumOff val="40000"/>
                  </a:schemeClr>
                </a:solidFill>
              </a:rPr>
              <a:t>Stop Loss/Take Profit</a:t>
            </a:r>
            <a:r>
              <a:rPr lang="en-US" dirty="0" smtClean="0"/>
              <a:t>, manual adjustment</a:t>
            </a:r>
          </a:p>
          <a:p>
            <a:pPr lvl="1"/>
            <a:r>
              <a:rPr lang="en-US" b="1" dirty="0" smtClean="0">
                <a:solidFill>
                  <a:schemeClr val="accent5">
                    <a:lumMod val="60000"/>
                    <a:lumOff val="40000"/>
                  </a:schemeClr>
                </a:solidFill>
              </a:rPr>
              <a:t>Use ADR SL/TP</a:t>
            </a:r>
            <a:r>
              <a:rPr lang="en-US" dirty="0" smtClean="0"/>
              <a:t>, when true follows the % adjusted in the Use % of ADR SL/TP</a:t>
            </a:r>
          </a:p>
          <a:p>
            <a:pPr lvl="1"/>
            <a:r>
              <a:rPr lang="en-US" b="1" dirty="0" smtClean="0">
                <a:solidFill>
                  <a:schemeClr val="accent5">
                    <a:lumMod val="60000"/>
                    <a:lumOff val="40000"/>
                  </a:schemeClr>
                </a:solidFill>
              </a:rPr>
              <a:t>Use % of ADR SL/TP</a:t>
            </a:r>
            <a:r>
              <a:rPr lang="en-US" dirty="0" smtClean="0"/>
              <a:t>, calculating the SL/TP based on the Average Daily Range for the last x Days</a:t>
            </a:r>
          </a:p>
          <a:p>
            <a:pPr lvl="1"/>
            <a:r>
              <a:rPr lang="en-US" b="1" dirty="0" smtClean="0">
                <a:solidFill>
                  <a:schemeClr val="accent5">
                    <a:lumMod val="60000"/>
                    <a:lumOff val="40000"/>
                  </a:schemeClr>
                </a:solidFill>
              </a:rPr>
              <a:t>Auto SL/TP</a:t>
            </a:r>
            <a:r>
              <a:rPr lang="en-US" dirty="0" smtClean="0"/>
              <a:t>, when true calculates automatically the SL/TP based on the Risk/Reward and Bar Back, and applying it on min/max of the candles</a:t>
            </a:r>
          </a:p>
          <a:p>
            <a:pPr lvl="1"/>
            <a:r>
              <a:rPr lang="en-US" b="1" dirty="0" smtClean="0">
                <a:solidFill>
                  <a:schemeClr val="accent5">
                    <a:lumMod val="60000"/>
                    <a:lumOff val="40000"/>
                  </a:schemeClr>
                </a:solidFill>
              </a:rPr>
              <a:t>Risk/Reward</a:t>
            </a:r>
            <a:r>
              <a:rPr lang="en-US" dirty="0" smtClean="0"/>
              <a:t> – represents the factor for increasing the TP based on the SL</a:t>
            </a:r>
          </a:p>
          <a:p>
            <a:pPr lvl="1"/>
            <a:r>
              <a:rPr lang="en-US" b="1" dirty="0" smtClean="0">
                <a:solidFill>
                  <a:schemeClr val="accent5">
                    <a:lumMod val="60000"/>
                    <a:lumOff val="40000"/>
                  </a:schemeClr>
                </a:solidFill>
              </a:rPr>
              <a:t>Bar Back </a:t>
            </a:r>
            <a:r>
              <a:rPr lang="en-US" dirty="0" smtClean="0"/>
              <a:t>– number of the candles in which have to look back for min/max</a:t>
            </a:r>
          </a:p>
          <a:p>
            <a:pPr lvl="1"/>
            <a:r>
              <a:rPr lang="en-US" b="1" dirty="0" smtClean="0">
                <a:solidFill>
                  <a:schemeClr val="accent5">
                    <a:lumMod val="60000"/>
                    <a:lumOff val="40000"/>
                  </a:schemeClr>
                </a:solidFill>
              </a:rPr>
              <a:t>Use Auto Lock 1/4 </a:t>
            </a:r>
            <a:r>
              <a:rPr lang="en-US" dirty="0" smtClean="0"/>
              <a:t>, allows you to use a jumping stop loss for protecting the deals on +, 4 different levels</a:t>
            </a:r>
          </a:p>
          <a:p>
            <a:pPr lvl="1"/>
            <a:r>
              <a:rPr lang="en-US" b="1" dirty="0" smtClean="0">
                <a:solidFill>
                  <a:schemeClr val="accent5">
                    <a:lumMod val="60000"/>
                    <a:lumOff val="40000"/>
                  </a:schemeClr>
                </a:solidFill>
              </a:rPr>
              <a:t>Lock 1/4 Value</a:t>
            </a:r>
            <a:r>
              <a:rPr lang="en-US" dirty="0" smtClean="0"/>
              <a:t>, when the price reaches At Pip 1/4 Value the stop loss is moving at the level of the lock value</a:t>
            </a:r>
          </a:p>
          <a:p>
            <a:pPr lvl="1"/>
            <a:r>
              <a:rPr lang="en-US" b="1" dirty="0" smtClean="0">
                <a:solidFill>
                  <a:schemeClr val="accent5">
                    <a:lumMod val="60000"/>
                    <a:lumOff val="40000"/>
                  </a:schemeClr>
                </a:solidFill>
              </a:rPr>
              <a:t>At Pip 1/4  Value</a:t>
            </a:r>
            <a:r>
              <a:rPr lang="en-US" dirty="0" smtClean="0"/>
              <a:t>, when the price reaches the mentioned value, the stop loss is moving at the corresponding Lock Value</a:t>
            </a:r>
            <a:endParaRPr lang="en-US" dirty="0"/>
          </a:p>
        </p:txBody>
      </p:sp>
      <p:sp>
        <p:nvSpPr>
          <p:cNvPr id="6" name="TextBox 5"/>
          <p:cNvSpPr txBox="1"/>
          <p:nvPr/>
        </p:nvSpPr>
        <p:spPr>
          <a:xfrm>
            <a:off x="0" y="1410906"/>
            <a:ext cx="523240" cy="369332"/>
          </a:xfrm>
          <a:prstGeom prst="rect">
            <a:avLst/>
          </a:prstGeom>
          <a:noFill/>
        </p:spPr>
        <p:txBody>
          <a:bodyPr wrap="square" rtlCol="0" anchor="b">
            <a:spAutoFit/>
          </a:bodyPr>
          <a:lstStyle/>
          <a:p>
            <a:pPr algn="ctr"/>
            <a:r>
              <a:rPr lang="en-US" dirty="0">
                <a:solidFill>
                  <a:srgbClr val="FF0000"/>
                </a:solidFill>
              </a:rPr>
              <a:t>2</a:t>
            </a:r>
            <a:endParaRPr lang="en-US" dirty="0" smtClean="0">
              <a:solidFill>
                <a:srgbClr val="FF0000"/>
              </a:solidFill>
            </a:endParaRPr>
          </a:p>
        </p:txBody>
      </p:sp>
      <p:sp>
        <p:nvSpPr>
          <p:cNvPr id="7" name="Right Arrow 6"/>
          <p:cNvSpPr/>
          <p:nvPr/>
        </p:nvSpPr>
        <p:spPr>
          <a:xfrm>
            <a:off x="475664" y="1479662"/>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stretch>
            <a:fillRect/>
          </a:stretch>
        </p:blipFill>
        <p:spPr>
          <a:xfrm>
            <a:off x="801952" y="1240594"/>
            <a:ext cx="4495800" cy="4686300"/>
          </a:xfrm>
          <a:prstGeom prst="rect">
            <a:avLst/>
          </a:prstGeom>
        </p:spPr>
      </p:pic>
      <p:sp>
        <p:nvSpPr>
          <p:cNvPr id="16" name="Rectangle 15"/>
          <p:cNvSpPr/>
          <p:nvPr/>
        </p:nvSpPr>
        <p:spPr>
          <a:xfrm>
            <a:off x="838200" y="1491091"/>
            <a:ext cx="4324643" cy="422039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15069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964658" y="1138597"/>
            <a:ext cx="4505325" cy="4705350"/>
          </a:xfrm>
          <a:prstGeom prst="rect">
            <a:avLst/>
          </a:prstGeom>
        </p:spPr>
      </p:pic>
      <p:sp>
        <p:nvSpPr>
          <p:cNvPr id="2" name="Title 1"/>
          <p:cNvSpPr>
            <a:spLocks noGrp="1"/>
          </p:cNvSpPr>
          <p:nvPr>
            <p:ph type="title"/>
          </p:nvPr>
        </p:nvSpPr>
        <p:spPr>
          <a:xfrm>
            <a:off x="838200" y="41566"/>
            <a:ext cx="10515600" cy="1325563"/>
          </a:xfrm>
        </p:spPr>
        <p:txBody>
          <a:bodyPr>
            <a:normAutofit/>
          </a:bodyPr>
          <a:lstStyle/>
          <a:p>
            <a:r>
              <a:rPr lang="en-US" b="1" dirty="0">
                <a:solidFill>
                  <a:schemeClr val="accent5">
                    <a:lumMod val="60000"/>
                    <a:lumOff val="40000"/>
                  </a:schemeClr>
                </a:solidFill>
                <a:latin typeface="+mn-lt"/>
              </a:rPr>
              <a:t>Settings of the EA and Auto-trading ideas</a:t>
            </a:r>
          </a:p>
        </p:txBody>
      </p:sp>
      <p:sp>
        <p:nvSpPr>
          <p:cNvPr id="6" name="TextBox 5"/>
          <p:cNvSpPr txBox="1"/>
          <p:nvPr/>
        </p:nvSpPr>
        <p:spPr>
          <a:xfrm>
            <a:off x="14068" y="1340580"/>
            <a:ext cx="523240" cy="369332"/>
          </a:xfrm>
          <a:prstGeom prst="rect">
            <a:avLst/>
          </a:prstGeom>
          <a:noFill/>
        </p:spPr>
        <p:txBody>
          <a:bodyPr wrap="square" rtlCol="0" anchor="b">
            <a:spAutoFit/>
          </a:bodyPr>
          <a:lstStyle/>
          <a:p>
            <a:pPr algn="ctr"/>
            <a:r>
              <a:rPr lang="en-US" dirty="0">
                <a:solidFill>
                  <a:srgbClr val="FF0000"/>
                </a:solidFill>
              </a:rPr>
              <a:t>3</a:t>
            </a:r>
            <a:endParaRPr lang="en-US" dirty="0" smtClean="0">
              <a:solidFill>
                <a:srgbClr val="FF0000"/>
              </a:solidFill>
            </a:endParaRPr>
          </a:p>
        </p:txBody>
      </p:sp>
      <p:sp>
        <p:nvSpPr>
          <p:cNvPr id="7" name="Right Arrow 6"/>
          <p:cNvSpPr/>
          <p:nvPr/>
        </p:nvSpPr>
        <p:spPr>
          <a:xfrm>
            <a:off x="489732" y="1409336"/>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3"/>
          <a:stretch>
            <a:fillRect/>
          </a:stretch>
        </p:blipFill>
        <p:spPr>
          <a:xfrm>
            <a:off x="4600575" y="1868181"/>
            <a:ext cx="1495425" cy="581025"/>
          </a:xfrm>
          <a:prstGeom prst="rect">
            <a:avLst/>
          </a:prstGeom>
        </p:spPr>
      </p:pic>
      <p:sp>
        <p:nvSpPr>
          <p:cNvPr id="16" name="Content Placeholder 2"/>
          <p:cNvSpPr txBox="1">
            <a:spLocks/>
          </p:cNvSpPr>
          <p:nvPr/>
        </p:nvSpPr>
        <p:spPr>
          <a:xfrm>
            <a:off x="5542671" y="1491091"/>
            <a:ext cx="6217920" cy="5036318"/>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3</a:t>
            </a:r>
            <a:r>
              <a:rPr lang="en-US" dirty="0" smtClean="0"/>
              <a:t>. </a:t>
            </a:r>
            <a:r>
              <a:rPr lang="en-US" b="1" dirty="0" err="1" smtClean="0">
                <a:solidFill>
                  <a:schemeClr val="accent5">
                    <a:lumMod val="60000"/>
                    <a:lumOff val="40000"/>
                  </a:schemeClr>
                </a:solidFill>
              </a:rPr>
              <a:t>Autotrading</a:t>
            </a:r>
            <a:r>
              <a:rPr lang="en-US" b="1" dirty="0" smtClean="0">
                <a:solidFill>
                  <a:schemeClr val="accent5">
                    <a:lumMod val="60000"/>
                    <a:lumOff val="40000"/>
                  </a:schemeClr>
                </a:solidFill>
              </a:rPr>
              <a:t> Sets</a:t>
            </a:r>
          </a:p>
          <a:p>
            <a:pPr lvl="1"/>
            <a:r>
              <a:rPr lang="en-US" b="1" dirty="0" smtClean="0">
                <a:solidFill>
                  <a:schemeClr val="accent5">
                    <a:lumMod val="60000"/>
                    <a:lumOff val="40000"/>
                  </a:schemeClr>
                </a:solidFill>
              </a:rPr>
              <a:t>Signal Type</a:t>
            </a:r>
            <a:r>
              <a:rPr lang="en-US" dirty="0" smtClean="0"/>
              <a:t>, describes the algorithm for Auto-trading method* </a:t>
            </a:r>
          </a:p>
          <a:p>
            <a:pPr lvl="2"/>
            <a:r>
              <a:rPr lang="en-US" b="1" dirty="0" smtClean="0">
                <a:solidFill>
                  <a:schemeClr val="accent5">
                    <a:lumMod val="60000"/>
                    <a:lumOff val="40000"/>
                  </a:schemeClr>
                </a:solidFill>
              </a:rPr>
              <a:t>Heat map </a:t>
            </a:r>
            <a:r>
              <a:rPr lang="en-US" dirty="0" smtClean="0"/>
              <a:t>– EA open deals only when the </a:t>
            </a:r>
            <a:r>
              <a:rPr lang="en-US" b="1" dirty="0" smtClean="0"/>
              <a:t>Heat Map Limit </a:t>
            </a:r>
            <a:r>
              <a:rPr lang="en-US" dirty="0" smtClean="0"/>
              <a:t>is respected. </a:t>
            </a:r>
            <a:r>
              <a:rPr lang="en-US" b="1" dirty="0" smtClean="0"/>
              <a:t>Example</a:t>
            </a:r>
            <a:r>
              <a:rPr lang="en-US" dirty="0" smtClean="0"/>
              <a:t>: Heat Map Limit = 90, EA will open deals only on the currencies which are &gt;90 and &lt; -90</a:t>
            </a:r>
          </a:p>
          <a:p>
            <a:pPr lvl="2"/>
            <a:r>
              <a:rPr lang="en-US" b="1" dirty="0" smtClean="0">
                <a:solidFill>
                  <a:schemeClr val="accent5">
                    <a:lumMod val="60000"/>
                    <a:lumOff val="40000"/>
                  </a:schemeClr>
                </a:solidFill>
              </a:rPr>
              <a:t>Heat map + Power </a:t>
            </a:r>
            <a:r>
              <a:rPr lang="en-US" dirty="0" smtClean="0"/>
              <a:t>- EA will open deals only when both of the conditions</a:t>
            </a:r>
            <a:r>
              <a:rPr lang="en-US" b="1" dirty="0" smtClean="0"/>
              <a:t>(Heat Map </a:t>
            </a:r>
            <a:r>
              <a:rPr lang="en-US" b="1" dirty="0" err="1" smtClean="0"/>
              <a:t>Limit+Power</a:t>
            </a:r>
            <a:r>
              <a:rPr lang="en-US" dirty="0" smtClean="0"/>
              <a:t>) are respected. </a:t>
            </a:r>
            <a:r>
              <a:rPr lang="en-US" b="1" dirty="0" smtClean="0"/>
              <a:t>Example</a:t>
            </a:r>
            <a:r>
              <a:rPr lang="en-US" dirty="0" smtClean="0"/>
              <a:t>: Heat Map Limit = 90, Power=5, EA will open deals only on the currencies which are &gt;90 and &lt; -90, and difference in the power between the currencies is &gt;5</a:t>
            </a:r>
          </a:p>
          <a:p>
            <a:pPr lvl="2"/>
            <a:r>
              <a:rPr lang="en-US" b="1" dirty="0" smtClean="0">
                <a:solidFill>
                  <a:schemeClr val="accent5">
                    <a:lumMod val="60000"/>
                    <a:lumOff val="40000"/>
                  </a:schemeClr>
                </a:solidFill>
              </a:rPr>
              <a:t>Power </a:t>
            </a:r>
            <a:r>
              <a:rPr lang="en-US" dirty="0" smtClean="0"/>
              <a:t>- EA will open deals only when the </a:t>
            </a:r>
            <a:r>
              <a:rPr lang="en-US" b="1" dirty="0" smtClean="0"/>
              <a:t>Power</a:t>
            </a:r>
            <a:r>
              <a:rPr lang="en-US" dirty="0" smtClean="0"/>
              <a:t> is respected. </a:t>
            </a:r>
            <a:r>
              <a:rPr lang="en-US" b="1" dirty="0" smtClean="0"/>
              <a:t>Example</a:t>
            </a:r>
            <a:r>
              <a:rPr lang="en-US" dirty="0" smtClean="0"/>
              <a:t>: Heat Map Limit = 90, Power=5, EA will open deals only on the currencies which are &gt;90 and &lt; -90, and difference in the power between the currencies is &gt;5</a:t>
            </a:r>
          </a:p>
          <a:p>
            <a:pPr lvl="2"/>
            <a:r>
              <a:rPr lang="en-US" b="1" dirty="0" smtClean="0">
                <a:solidFill>
                  <a:schemeClr val="accent5">
                    <a:lumMod val="60000"/>
                    <a:lumOff val="40000"/>
                  </a:schemeClr>
                </a:solidFill>
              </a:rPr>
              <a:t>Heat map + Power + D1 Move </a:t>
            </a:r>
            <a:r>
              <a:rPr lang="en-US" dirty="0" smtClean="0"/>
              <a:t>- EA will open deals only when three of the conditions</a:t>
            </a:r>
            <a:r>
              <a:rPr lang="en-US" b="1" dirty="0" smtClean="0"/>
              <a:t>(Heat Map Limit+Power+D1 Move</a:t>
            </a:r>
            <a:r>
              <a:rPr lang="en-US" dirty="0" smtClean="0"/>
              <a:t>) are respected. </a:t>
            </a:r>
            <a:r>
              <a:rPr lang="en-US" b="1" dirty="0" smtClean="0"/>
              <a:t>Example</a:t>
            </a:r>
            <a:r>
              <a:rPr lang="en-US" dirty="0" smtClean="0"/>
              <a:t>: Heat Map Limit = 90, Power=5, D1 Move=35 EA will open deals only on the currencies which are &gt;90 and &lt; -90, and difference in the power between the currencies is &gt;5, and D1 Move &lt; 35 % of ADR</a:t>
            </a:r>
          </a:p>
          <a:p>
            <a:pPr lvl="1"/>
            <a:endParaRPr lang="en-US" b="1" dirty="0" smtClean="0"/>
          </a:p>
          <a:p>
            <a:pPr lvl="1"/>
            <a:endParaRPr lang="en-US" dirty="0" smtClean="0"/>
          </a:p>
          <a:p>
            <a:pPr lvl="1"/>
            <a:endParaRPr lang="en-US" dirty="0" smtClean="0"/>
          </a:p>
          <a:p>
            <a:pPr marL="0" indent="0">
              <a:buNone/>
            </a:pPr>
            <a:r>
              <a:rPr lang="en-US" sz="1800" dirty="0" smtClean="0"/>
              <a:t>	* </a:t>
            </a:r>
            <a:r>
              <a:rPr lang="en-US" sz="1800" b="1" dirty="0" smtClean="0"/>
              <a:t>Using of the Auto-trading option may put your account at risk and it is 	strongly recommended to be tested first on demo accounts</a:t>
            </a:r>
            <a:endParaRPr lang="en-US" sz="1800" b="1" dirty="0"/>
          </a:p>
        </p:txBody>
      </p:sp>
      <p:sp>
        <p:nvSpPr>
          <p:cNvPr id="17" name="Rectangle 16"/>
          <p:cNvSpPr/>
          <p:nvPr/>
        </p:nvSpPr>
        <p:spPr>
          <a:xfrm>
            <a:off x="1054998" y="1423319"/>
            <a:ext cx="4324643" cy="3770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71841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2" name="Picture 11"/>
          <p:cNvPicPr>
            <a:picLocks noChangeAspect="1"/>
          </p:cNvPicPr>
          <p:nvPr/>
        </p:nvPicPr>
        <p:blipFill>
          <a:blip r:embed="rId3"/>
          <a:stretch>
            <a:fillRect/>
          </a:stretch>
        </p:blipFill>
        <p:spPr>
          <a:xfrm>
            <a:off x="964658" y="1138597"/>
            <a:ext cx="4505325" cy="4705350"/>
          </a:xfrm>
          <a:prstGeom prst="rect">
            <a:avLst/>
          </a:prstGeom>
        </p:spPr>
      </p:pic>
      <p:sp>
        <p:nvSpPr>
          <p:cNvPr id="2" name="Title 1"/>
          <p:cNvSpPr>
            <a:spLocks noGrp="1"/>
          </p:cNvSpPr>
          <p:nvPr>
            <p:ph type="title"/>
          </p:nvPr>
        </p:nvSpPr>
        <p:spPr>
          <a:xfrm>
            <a:off x="838200" y="41566"/>
            <a:ext cx="10515600" cy="1325563"/>
          </a:xfrm>
        </p:spPr>
        <p:txBody>
          <a:bodyPr>
            <a:normAutofit/>
          </a:bodyPr>
          <a:lstStyle/>
          <a:p>
            <a:r>
              <a:rPr lang="en-US" b="1" dirty="0">
                <a:solidFill>
                  <a:schemeClr val="accent5">
                    <a:lumMod val="60000"/>
                    <a:lumOff val="40000"/>
                  </a:schemeClr>
                </a:solidFill>
                <a:latin typeface="+mn-lt"/>
              </a:rPr>
              <a:t>Settings of the EA and Auto-trading ideas</a:t>
            </a:r>
          </a:p>
        </p:txBody>
      </p:sp>
      <p:sp>
        <p:nvSpPr>
          <p:cNvPr id="6" name="TextBox 5"/>
          <p:cNvSpPr txBox="1"/>
          <p:nvPr/>
        </p:nvSpPr>
        <p:spPr>
          <a:xfrm>
            <a:off x="14068" y="1340580"/>
            <a:ext cx="523240" cy="369332"/>
          </a:xfrm>
          <a:prstGeom prst="rect">
            <a:avLst/>
          </a:prstGeom>
          <a:noFill/>
        </p:spPr>
        <p:txBody>
          <a:bodyPr wrap="square" rtlCol="0" anchor="b">
            <a:spAutoFit/>
          </a:bodyPr>
          <a:lstStyle/>
          <a:p>
            <a:pPr algn="ctr"/>
            <a:r>
              <a:rPr lang="en-US" dirty="0">
                <a:solidFill>
                  <a:srgbClr val="FF0000"/>
                </a:solidFill>
              </a:rPr>
              <a:t>4</a:t>
            </a:r>
            <a:endParaRPr lang="en-US" dirty="0" smtClean="0">
              <a:solidFill>
                <a:srgbClr val="FF0000"/>
              </a:solidFill>
            </a:endParaRPr>
          </a:p>
        </p:txBody>
      </p:sp>
      <p:sp>
        <p:nvSpPr>
          <p:cNvPr id="7" name="Right Arrow 6"/>
          <p:cNvSpPr/>
          <p:nvPr/>
        </p:nvSpPr>
        <p:spPr>
          <a:xfrm>
            <a:off x="489732" y="1409336"/>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4456" y="2295041"/>
            <a:ext cx="523240" cy="369332"/>
          </a:xfrm>
          <a:prstGeom prst="rect">
            <a:avLst/>
          </a:prstGeom>
          <a:noFill/>
        </p:spPr>
        <p:txBody>
          <a:bodyPr wrap="square" rtlCol="0" anchor="b">
            <a:spAutoFit/>
          </a:bodyPr>
          <a:lstStyle/>
          <a:p>
            <a:pPr algn="ctr"/>
            <a:r>
              <a:rPr lang="en-US" dirty="0">
                <a:solidFill>
                  <a:srgbClr val="FF0000"/>
                </a:solidFill>
              </a:rPr>
              <a:t>5</a:t>
            </a:r>
            <a:endParaRPr lang="en-US" dirty="0" smtClean="0">
              <a:solidFill>
                <a:srgbClr val="FF0000"/>
              </a:solidFill>
            </a:endParaRPr>
          </a:p>
        </p:txBody>
      </p:sp>
      <p:sp>
        <p:nvSpPr>
          <p:cNvPr id="11" name="Right Arrow 10"/>
          <p:cNvSpPr/>
          <p:nvPr/>
        </p:nvSpPr>
        <p:spPr>
          <a:xfrm>
            <a:off x="490120" y="2363797"/>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12108" y="2644387"/>
            <a:ext cx="523240" cy="369332"/>
          </a:xfrm>
          <a:prstGeom prst="rect">
            <a:avLst/>
          </a:prstGeom>
          <a:noFill/>
        </p:spPr>
        <p:txBody>
          <a:bodyPr wrap="square" rtlCol="0" anchor="b">
            <a:spAutoFit/>
          </a:bodyPr>
          <a:lstStyle/>
          <a:p>
            <a:pPr algn="ctr"/>
            <a:r>
              <a:rPr lang="en-US" dirty="0">
                <a:solidFill>
                  <a:srgbClr val="FF0000"/>
                </a:solidFill>
              </a:rPr>
              <a:t>6</a:t>
            </a:r>
            <a:endParaRPr lang="en-US" dirty="0" smtClean="0">
              <a:solidFill>
                <a:srgbClr val="FF0000"/>
              </a:solidFill>
            </a:endParaRPr>
          </a:p>
        </p:txBody>
      </p:sp>
      <p:sp>
        <p:nvSpPr>
          <p:cNvPr id="21" name="Right Arrow 20"/>
          <p:cNvSpPr/>
          <p:nvPr/>
        </p:nvSpPr>
        <p:spPr>
          <a:xfrm>
            <a:off x="487772" y="2713143"/>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p:nvPicPr>
        <p:blipFill>
          <a:blip r:embed="rId4"/>
          <a:stretch>
            <a:fillRect/>
          </a:stretch>
        </p:blipFill>
        <p:spPr>
          <a:xfrm>
            <a:off x="4600575" y="1868181"/>
            <a:ext cx="1495425" cy="581025"/>
          </a:xfrm>
          <a:prstGeom prst="rect">
            <a:avLst/>
          </a:prstGeom>
        </p:spPr>
      </p:pic>
      <p:sp>
        <p:nvSpPr>
          <p:cNvPr id="16" name="Content Placeholder 2"/>
          <p:cNvSpPr txBox="1">
            <a:spLocks/>
          </p:cNvSpPr>
          <p:nvPr/>
        </p:nvSpPr>
        <p:spPr>
          <a:xfrm>
            <a:off x="5542671" y="1111261"/>
            <a:ext cx="6217920" cy="503631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4</a:t>
            </a:r>
            <a:r>
              <a:rPr lang="en-US" dirty="0" smtClean="0"/>
              <a:t>. </a:t>
            </a:r>
            <a:r>
              <a:rPr lang="en-US" b="1" dirty="0" err="1" smtClean="0">
                <a:solidFill>
                  <a:schemeClr val="accent5">
                    <a:lumMod val="60000"/>
                    <a:lumOff val="40000"/>
                  </a:schemeClr>
                </a:solidFill>
              </a:rPr>
              <a:t>Autotrading</a:t>
            </a:r>
            <a:r>
              <a:rPr lang="en-US" b="1" dirty="0" smtClean="0">
                <a:solidFill>
                  <a:schemeClr val="accent5">
                    <a:lumMod val="60000"/>
                    <a:lumOff val="40000"/>
                  </a:schemeClr>
                </a:solidFill>
              </a:rPr>
              <a:t> Sets</a:t>
            </a:r>
          </a:p>
          <a:p>
            <a:pPr lvl="1"/>
            <a:r>
              <a:rPr lang="en-US" b="1" dirty="0" smtClean="0">
                <a:solidFill>
                  <a:schemeClr val="accent5">
                    <a:lumMod val="60000"/>
                    <a:lumOff val="40000"/>
                  </a:schemeClr>
                </a:solidFill>
              </a:rPr>
              <a:t>Heat Map Limit</a:t>
            </a:r>
            <a:r>
              <a:rPr lang="en-US" dirty="0" smtClean="0"/>
              <a:t>, describes tendency of the pair to go up/down. The </a:t>
            </a:r>
            <a:r>
              <a:rPr lang="en-US" dirty="0" err="1" smtClean="0"/>
              <a:t>Autotrading</a:t>
            </a:r>
            <a:r>
              <a:rPr lang="en-US" dirty="0" smtClean="0"/>
              <a:t> is opening a deal if value set is above X. The </a:t>
            </a:r>
            <a:r>
              <a:rPr lang="en-US" dirty="0" err="1" smtClean="0"/>
              <a:t>autotrader</a:t>
            </a:r>
            <a:r>
              <a:rPr lang="en-US" dirty="0" smtClean="0"/>
              <a:t> will open a deal if value is above 90 (+90 or -90)</a:t>
            </a:r>
            <a:endParaRPr lang="en-US" b="1" dirty="0"/>
          </a:p>
          <a:p>
            <a:pPr lvl="1"/>
            <a:r>
              <a:rPr lang="en-US" b="1" dirty="0" smtClean="0">
                <a:solidFill>
                  <a:schemeClr val="accent5">
                    <a:lumMod val="60000"/>
                    <a:lumOff val="40000"/>
                  </a:schemeClr>
                </a:solidFill>
              </a:rPr>
              <a:t>Power limit</a:t>
            </a:r>
            <a:r>
              <a:rPr lang="en-US" dirty="0" smtClean="0"/>
              <a:t>, indicated the gap between powers to open a deal in the </a:t>
            </a:r>
            <a:r>
              <a:rPr lang="en-US" dirty="0" err="1" smtClean="0"/>
              <a:t>Autotrading</a:t>
            </a:r>
            <a:r>
              <a:rPr lang="en-US" dirty="0" smtClean="0"/>
              <a:t> mode</a:t>
            </a:r>
          </a:p>
          <a:p>
            <a:pPr lvl="1"/>
            <a:r>
              <a:rPr lang="en-US" b="1" dirty="0" smtClean="0">
                <a:solidFill>
                  <a:schemeClr val="accent5">
                    <a:lumMod val="60000"/>
                    <a:lumOff val="40000"/>
                  </a:schemeClr>
                </a:solidFill>
              </a:rPr>
              <a:t>D1 Move limit</a:t>
            </a:r>
            <a:r>
              <a:rPr lang="en-US" dirty="0" smtClean="0"/>
              <a:t>, indicates the daily move vs the average daily range from the last X ADR Days</a:t>
            </a:r>
          </a:p>
          <a:p>
            <a:r>
              <a:rPr lang="en-US" dirty="0"/>
              <a:t>5</a:t>
            </a:r>
            <a:r>
              <a:rPr lang="en-US" dirty="0" smtClean="0"/>
              <a:t>. </a:t>
            </a:r>
            <a:r>
              <a:rPr lang="en-US" b="1" dirty="0" smtClean="0">
                <a:solidFill>
                  <a:schemeClr val="accent5">
                    <a:lumMod val="60000"/>
                    <a:lumOff val="40000"/>
                  </a:schemeClr>
                </a:solidFill>
              </a:rPr>
              <a:t>ADR Settings</a:t>
            </a:r>
          </a:p>
          <a:p>
            <a:pPr lvl="1"/>
            <a:r>
              <a:rPr lang="en-US" b="1" dirty="0" smtClean="0">
                <a:solidFill>
                  <a:schemeClr val="accent5">
                    <a:lumMod val="60000"/>
                    <a:lumOff val="40000"/>
                  </a:schemeClr>
                </a:solidFill>
              </a:rPr>
              <a:t>ADR Days</a:t>
            </a:r>
            <a:r>
              <a:rPr lang="en-US" dirty="0" smtClean="0"/>
              <a:t>, the value is indicating how many days back to calculate the Average Daily Range</a:t>
            </a:r>
          </a:p>
          <a:p>
            <a:r>
              <a:rPr lang="en-US" dirty="0"/>
              <a:t>6</a:t>
            </a:r>
            <a:r>
              <a:rPr lang="en-US" dirty="0" smtClean="0"/>
              <a:t>. </a:t>
            </a:r>
            <a:r>
              <a:rPr lang="en-US" b="1" dirty="0" smtClean="0">
                <a:solidFill>
                  <a:schemeClr val="accent5">
                    <a:lumMod val="60000"/>
                    <a:lumOff val="40000"/>
                  </a:schemeClr>
                </a:solidFill>
              </a:rPr>
              <a:t>Pair setting for </a:t>
            </a:r>
            <a:r>
              <a:rPr lang="en-US" b="1" dirty="0" err="1" smtClean="0">
                <a:solidFill>
                  <a:schemeClr val="accent5">
                    <a:lumMod val="60000"/>
                    <a:lumOff val="40000"/>
                  </a:schemeClr>
                </a:solidFill>
              </a:rPr>
              <a:t>Autotrading</a:t>
            </a:r>
            <a:endParaRPr lang="en-US" b="1" dirty="0" smtClean="0">
              <a:solidFill>
                <a:schemeClr val="accent5">
                  <a:lumMod val="60000"/>
                  <a:lumOff val="40000"/>
                </a:schemeClr>
              </a:solidFill>
            </a:endParaRPr>
          </a:p>
          <a:p>
            <a:pPr lvl="1"/>
            <a:r>
              <a:rPr lang="en-US" b="1" dirty="0" err="1" smtClean="0">
                <a:solidFill>
                  <a:schemeClr val="accent5">
                    <a:lumMod val="60000"/>
                    <a:lumOff val="40000"/>
                  </a:schemeClr>
                </a:solidFill>
              </a:rPr>
              <a:t>UsingPair</a:t>
            </a:r>
            <a:r>
              <a:rPr lang="en-US" b="1" dirty="0" smtClean="0">
                <a:solidFill>
                  <a:schemeClr val="accent5">
                    <a:lumMod val="60000"/>
                    <a:lumOff val="40000"/>
                  </a:schemeClr>
                </a:solidFill>
              </a:rPr>
              <a:t>/Pair</a:t>
            </a:r>
            <a:r>
              <a:rPr lang="en-US" dirty="0" smtClean="0"/>
              <a:t>, if true will automatically open a deal based on the Signal Type conditions. This options allows you to trade only limited number of pairs</a:t>
            </a:r>
          </a:p>
        </p:txBody>
      </p:sp>
      <p:sp>
        <p:nvSpPr>
          <p:cNvPr id="13" name="Rectangle 12"/>
          <p:cNvSpPr/>
          <p:nvPr/>
        </p:nvSpPr>
        <p:spPr>
          <a:xfrm>
            <a:off x="1054998" y="1784169"/>
            <a:ext cx="4324643" cy="3955449"/>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245507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9987" y="1111261"/>
            <a:ext cx="4495800" cy="4914900"/>
          </a:xfrm>
          <a:prstGeom prst="rect">
            <a:avLst/>
          </a:prstGeom>
        </p:spPr>
      </p:pic>
      <p:pic>
        <p:nvPicPr>
          <p:cNvPr id="5" name="Picture 4"/>
          <p:cNvPicPr>
            <a:picLocks noChangeAspect="1"/>
          </p:cNvPicPr>
          <p:nvPr/>
        </p:nvPicPr>
        <p:blipFill>
          <a:blip r:embed="rId3"/>
          <a:stretch>
            <a:fillRect/>
          </a:stretch>
        </p:blipFill>
        <p:spPr>
          <a:xfrm>
            <a:off x="999512" y="5963996"/>
            <a:ext cx="4476750" cy="495300"/>
          </a:xfrm>
          <a:prstGeom prst="rect">
            <a:avLst/>
          </a:prstGeom>
        </p:spPr>
      </p:pic>
      <p:sp>
        <p:nvSpPr>
          <p:cNvPr id="2" name="Title 1"/>
          <p:cNvSpPr>
            <a:spLocks noGrp="1"/>
          </p:cNvSpPr>
          <p:nvPr>
            <p:ph type="title"/>
          </p:nvPr>
        </p:nvSpPr>
        <p:spPr>
          <a:xfrm>
            <a:off x="838200" y="41566"/>
            <a:ext cx="10515600" cy="1325563"/>
          </a:xfrm>
        </p:spPr>
        <p:txBody>
          <a:bodyPr>
            <a:normAutofit/>
          </a:bodyPr>
          <a:lstStyle/>
          <a:p>
            <a:r>
              <a:rPr lang="en-US" b="1" dirty="0">
                <a:solidFill>
                  <a:schemeClr val="accent5">
                    <a:lumMod val="60000"/>
                    <a:lumOff val="40000"/>
                  </a:schemeClr>
                </a:solidFill>
                <a:latin typeface="+mn-lt"/>
              </a:rPr>
              <a:t>Additional Settings</a:t>
            </a:r>
          </a:p>
        </p:txBody>
      </p:sp>
      <p:sp>
        <p:nvSpPr>
          <p:cNvPr id="6" name="TextBox 5"/>
          <p:cNvSpPr txBox="1"/>
          <p:nvPr/>
        </p:nvSpPr>
        <p:spPr>
          <a:xfrm>
            <a:off x="14068" y="1368716"/>
            <a:ext cx="523240" cy="369332"/>
          </a:xfrm>
          <a:prstGeom prst="rect">
            <a:avLst/>
          </a:prstGeom>
          <a:noFill/>
        </p:spPr>
        <p:txBody>
          <a:bodyPr wrap="square" rtlCol="0" anchor="b">
            <a:spAutoFit/>
          </a:bodyPr>
          <a:lstStyle/>
          <a:p>
            <a:pPr algn="ctr"/>
            <a:r>
              <a:rPr lang="en-US" dirty="0">
                <a:solidFill>
                  <a:srgbClr val="FF0000"/>
                </a:solidFill>
              </a:rPr>
              <a:t>7</a:t>
            </a:r>
            <a:endParaRPr lang="en-US" dirty="0" smtClean="0">
              <a:solidFill>
                <a:srgbClr val="FF0000"/>
              </a:solidFill>
            </a:endParaRPr>
          </a:p>
        </p:txBody>
      </p:sp>
      <p:sp>
        <p:nvSpPr>
          <p:cNvPr id="7" name="Right Arrow 6"/>
          <p:cNvSpPr/>
          <p:nvPr/>
        </p:nvSpPr>
        <p:spPr>
          <a:xfrm>
            <a:off x="489732" y="1437472"/>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14456" y="3462659"/>
            <a:ext cx="523240" cy="369332"/>
          </a:xfrm>
          <a:prstGeom prst="rect">
            <a:avLst/>
          </a:prstGeom>
          <a:noFill/>
        </p:spPr>
        <p:txBody>
          <a:bodyPr wrap="square" rtlCol="0" anchor="b">
            <a:spAutoFit/>
          </a:bodyPr>
          <a:lstStyle/>
          <a:p>
            <a:pPr algn="ctr"/>
            <a:r>
              <a:rPr lang="en-US" dirty="0">
                <a:solidFill>
                  <a:srgbClr val="FF0000"/>
                </a:solidFill>
              </a:rPr>
              <a:t>8</a:t>
            </a:r>
            <a:endParaRPr lang="en-US" dirty="0" smtClean="0">
              <a:solidFill>
                <a:srgbClr val="FF0000"/>
              </a:solidFill>
            </a:endParaRPr>
          </a:p>
        </p:txBody>
      </p:sp>
      <p:sp>
        <p:nvSpPr>
          <p:cNvPr id="11" name="Right Arrow 10"/>
          <p:cNvSpPr/>
          <p:nvPr/>
        </p:nvSpPr>
        <p:spPr>
          <a:xfrm>
            <a:off x="490120" y="3531415"/>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12108" y="4698275"/>
            <a:ext cx="523240" cy="369332"/>
          </a:xfrm>
          <a:prstGeom prst="rect">
            <a:avLst/>
          </a:prstGeom>
          <a:noFill/>
        </p:spPr>
        <p:txBody>
          <a:bodyPr wrap="square" rtlCol="0" anchor="b">
            <a:spAutoFit/>
          </a:bodyPr>
          <a:lstStyle/>
          <a:p>
            <a:pPr algn="ctr"/>
            <a:r>
              <a:rPr lang="en-US" dirty="0">
                <a:solidFill>
                  <a:srgbClr val="FF0000"/>
                </a:solidFill>
              </a:rPr>
              <a:t>9</a:t>
            </a:r>
            <a:endParaRPr lang="en-US" dirty="0" smtClean="0">
              <a:solidFill>
                <a:srgbClr val="FF0000"/>
              </a:solidFill>
            </a:endParaRPr>
          </a:p>
        </p:txBody>
      </p:sp>
      <p:sp>
        <p:nvSpPr>
          <p:cNvPr id="21" name="Right Arrow 20"/>
          <p:cNvSpPr/>
          <p:nvPr/>
        </p:nvSpPr>
        <p:spPr>
          <a:xfrm>
            <a:off x="487772" y="4767031"/>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Content Placeholder 2"/>
          <p:cNvSpPr txBox="1">
            <a:spLocks/>
          </p:cNvSpPr>
          <p:nvPr/>
        </p:nvSpPr>
        <p:spPr>
          <a:xfrm>
            <a:off x="5542671" y="1111261"/>
            <a:ext cx="6217920" cy="503631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7</a:t>
            </a:r>
            <a:r>
              <a:rPr lang="en-US" dirty="0" smtClean="0"/>
              <a:t>. </a:t>
            </a:r>
            <a:r>
              <a:rPr lang="en-US" b="1" dirty="0" err="1" smtClean="0">
                <a:solidFill>
                  <a:schemeClr val="accent5">
                    <a:lumMod val="60000"/>
                    <a:lumOff val="40000"/>
                  </a:schemeClr>
                </a:solidFill>
              </a:rPr>
              <a:t>Autotrading</a:t>
            </a:r>
            <a:r>
              <a:rPr lang="en-US" b="1" dirty="0" smtClean="0">
                <a:solidFill>
                  <a:schemeClr val="accent5">
                    <a:lumMod val="60000"/>
                    <a:lumOff val="40000"/>
                  </a:schemeClr>
                </a:solidFill>
              </a:rPr>
              <a:t> Time Settings</a:t>
            </a:r>
          </a:p>
          <a:p>
            <a:pPr lvl="1"/>
            <a:r>
              <a:rPr lang="en-US" b="1" dirty="0" smtClean="0">
                <a:solidFill>
                  <a:schemeClr val="accent5">
                    <a:lumMod val="60000"/>
                    <a:lumOff val="40000"/>
                  </a:schemeClr>
                </a:solidFill>
              </a:rPr>
              <a:t>Monday/Friday Start/End Time</a:t>
            </a:r>
            <a:r>
              <a:rPr lang="en-US" dirty="0"/>
              <a:t>,</a:t>
            </a:r>
            <a:r>
              <a:rPr lang="en-US" b="1" dirty="0" smtClean="0">
                <a:solidFill>
                  <a:schemeClr val="accent5">
                    <a:lumMod val="60000"/>
                    <a:lumOff val="40000"/>
                  </a:schemeClr>
                </a:solidFill>
              </a:rPr>
              <a:t> </a:t>
            </a:r>
            <a:r>
              <a:rPr lang="en-US" dirty="0" smtClean="0"/>
              <a:t>indicates the Day and working period of the </a:t>
            </a:r>
            <a:r>
              <a:rPr lang="en-US" dirty="0" err="1" smtClean="0"/>
              <a:t>Autotraidng</a:t>
            </a:r>
            <a:r>
              <a:rPr lang="en-US" dirty="0" smtClean="0"/>
              <a:t> mode</a:t>
            </a:r>
            <a:endParaRPr lang="en-US" dirty="0"/>
          </a:p>
          <a:p>
            <a:r>
              <a:rPr lang="en-US" dirty="0"/>
              <a:t>8</a:t>
            </a:r>
            <a:r>
              <a:rPr lang="en-US" dirty="0" smtClean="0"/>
              <a:t>. </a:t>
            </a:r>
            <a:r>
              <a:rPr lang="en-US" b="1" dirty="0" smtClean="0">
                <a:solidFill>
                  <a:schemeClr val="accent5">
                    <a:lumMod val="60000"/>
                    <a:lumOff val="40000"/>
                  </a:schemeClr>
                </a:solidFill>
              </a:rPr>
              <a:t>Multi Time Frame Display Settings</a:t>
            </a:r>
          </a:p>
          <a:p>
            <a:pPr lvl="1"/>
            <a:r>
              <a:rPr lang="en-US" b="1" dirty="0" smtClean="0">
                <a:solidFill>
                  <a:schemeClr val="accent5">
                    <a:lumMod val="60000"/>
                    <a:lumOff val="40000"/>
                  </a:schemeClr>
                </a:solidFill>
              </a:rPr>
              <a:t>Time Frame 1</a:t>
            </a:r>
            <a:r>
              <a:rPr lang="en-US" b="1" baseline="30000" dirty="0" smtClean="0">
                <a:solidFill>
                  <a:schemeClr val="accent5">
                    <a:lumMod val="60000"/>
                    <a:lumOff val="40000"/>
                  </a:schemeClr>
                </a:solidFill>
              </a:rPr>
              <a:t>st</a:t>
            </a:r>
            <a:r>
              <a:rPr lang="en-US" b="1" dirty="0" smtClean="0">
                <a:solidFill>
                  <a:schemeClr val="accent5">
                    <a:lumMod val="60000"/>
                    <a:lumOff val="40000"/>
                  </a:schemeClr>
                </a:solidFill>
              </a:rPr>
              <a:t> / 5th</a:t>
            </a:r>
            <a:r>
              <a:rPr lang="en-US" dirty="0" smtClean="0"/>
              <a:t>, 5 different time frames of the of the Power of the currency</a:t>
            </a:r>
          </a:p>
          <a:p>
            <a:r>
              <a:rPr lang="en-US" dirty="0"/>
              <a:t>9</a:t>
            </a:r>
            <a:r>
              <a:rPr lang="en-US" dirty="0" smtClean="0"/>
              <a:t>. </a:t>
            </a:r>
            <a:r>
              <a:rPr lang="en-US" b="1" dirty="0" smtClean="0">
                <a:solidFill>
                  <a:schemeClr val="accent5">
                    <a:lumMod val="60000"/>
                    <a:lumOff val="40000"/>
                  </a:schemeClr>
                </a:solidFill>
              </a:rPr>
              <a:t>Alert Settings</a:t>
            </a:r>
          </a:p>
          <a:p>
            <a:pPr lvl="1"/>
            <a:r>
              <a:rPr lang="en-US" b="1" dirty="0" smtClean="0">
                <a:solidFill>
                  <a:schemeClr val="accent5">
                    <a:lumMod val="60000"/>
                    <a:lumOff val="40000"/>
                  </a:schemeClr>
                </a:solidFill>
              </a:rPr>
              <a:t>Alert Starting/Ending Time</a:t>
            </a:r>
            <a:r>
              <a:rPr lang="en-US" dirty="0" smtClean="0"/>
              <a:t>, configures the period in which the Alert will be fired</a:t>
            </a:r>
          </a:p>
          <a:p>
            <a:pPr lvl="1"/>
            <a:r>
              <a:rPr lang="en-US" b="1" dirty="0" smtClean="0">
                <a:solidFill>
                  <a:schemeClr val="accent5">
                    <a:lumMod val="60000"/>
                    <a:lumOff val="40000"/>
                  </a:schemeClr>
                </a:solidFill>
              </a:rPr>
              <a:t>Send Alert/Mobile/Email</a:t>
            </a:r>
            <a:r>
              <a:rPr lang="en-US" dirty="0" smtClean="0"/>
              <a:t>, if true sending alert  accordingly on Desktop/Mobile platform on the phone/Email box</a:t>
            </a:r>
          </a:p>
          <a:p>
            <a:r>
              <a:rPr lang="en-US" dirty="0" smtClean="0"/>
              <a:t>10. </a:t>
            </a:r>
            <a:r>
              <a:rPr lang="en-US" b="1" dirty="0" smtClean="0">
                <a:solidFill>
                  <a:schemeClr val="accent5">
                    <a:lumMod val="60000"/>
                    <a:lumOff val="40000"/>
                  </a:schemeClr>
                </a:solidFill>
              </a:rPr>
              <a:t>RSI Settings</a:t>
            </a:r>
          </a:p>
          <a:p>
            <a:pPr marL="685800" lvl="2">
              <a:spcBef>
                <a:spcPts val="1000"/>
              </a:spcBef>
            </a:pPr>
            <a:r>
              <a:rPr lang="en-US" sz="2400" b="1" dirty="0" smtClean="0">
                <a:solidFill>
                  <a:schemeClr val="accent5">
                    <a:lumMod val="60000"/>
                    <a:lumOff val="40000"/>
                  </a:schemeClr>
                </a:solidFill>
              </a:rPr>
              <a:t>RSI Period</a:t>
            </a:r>
            <a:r>
              <a:rPr lang="en-US" sz="2400" dirty="0" smtClean="0"/>
              <a:t>, configures the period for the RSI accordingly to the time frame on which the EA is attached</a:t>
            </a:r>
          </a:p>
          <a:p>
            <a:endParaRPr lang="en-US" sz="2400" b="1" dirty="0" smtClean="0">
              <a:solidFill>
                <a:schemeClr val="accent5">
                  <a:lumMod val="60000"/>
                  <a:lumOff val="40000"/>
                </a:schemeClr>
              </a:solidFill>
            </a:endParaRPr>
          </a:p>
          <a:p>
            <a:pPr lvl="1"/>
            <a:endParaRPr lang="en-US" dirty="0" smtClean="0"/>
          </a:p>
        </p:txBody>
      </p:sp>
      <p:sp>
        <p:nvSpPr>
          <p:cNvPr id="13" name="Rectangle 12"/>
          <p:cNvSpPr/>
          <p:nvPr/>
        </p:nvSpPr>
        <p:spPr>
          <a:xfrm>
            <a:off x="1011012" y="1296745"/>
            <a:ext cx="4324643" cy="5061851"/>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p:cNvPicPr>
            <a:picLocks noChangeAspect="1"/>
          </p:cNvPicPr>
          <p:nvPr/>
        </p:nvPicPr>
        <p:blipFill>
          <a:blip r:embed="rId4"/>
          <a:stretch>
            <a:fillRect/>
          </a:stretch>
        </p:blipFill>
        <p:spPr>
          <a:xfrm>
            <a:off x="3996126" y="4154058"/>
            <a:ext cx="1641448" cy="558283"/>
          </a:xfrm>
          <a:prstGeom prst="rect">
            <a:avLst/>
          </a:prstGeom>
        </p:spPr>
      </p:pic>
      <p:sp>
        <p:nvSpPr>
          <p:cNvPr id="17" name="TextBox 16"/>
          <p:cNvSpPr txBox="1"/>
          <p:nvPr/>
        </p:nvSpPr>
        <p:spPr>
          <a:xfrm>
            <a:off x="9763" y="5877623"/>
            <a:ext cx="523240" cy="369332"/>
          </a:xfrm>
          <a:prstGeom prst="rect">
            <a:avLst/>
          </a:prstGeom>
          <a:noFill/>
        </p:spPr>
        <p:txBody>
          <a:bodyPr wrap="square" rtlCol="0" anchor="b">
            <a:spAutoFit/>
          </a:bodyPr>
          <a:lstStyle/>
          <a:p>
            <a:pPr algn="ctr"/>
            <a:r>
              <a:rPr lang="en-US" dirty="0" smtClean="0">
                <a:solidFill>
                  <a:srgbClr val="FF0000"/>
                </a:solidFill>
              </a:rPr>
              <a:t>10</a:t>
            </a:r>
          </a:p>
        </p:txBody>
      </p:sp>
      <p:sp>
        <p:nvSpPr>
          <p:cNvPr id="18" name="Right Arrow 17"/>
          <p:cNvSpPr/>
          <p:nvPr/>
        </p:nvSpPr>
        <p:spPr>
          <a:xfrm>
            <a:off x="485427" y="5946379"/>
            <a:ext cx="273801" cy="231820"/>
          </a:xfrm>
          <a:prstGeom prst="rightArrow">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607700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9327</TotalTime>
  <Words>1632</Words>
  <Application>Microsoft Office PowerPoint</Application>
  <PresentationFormat>Widescreen</PresentationFormat>
  <Paragraphs>144</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Arial Black</vt:lpstr>
      <vt:lpstr>Calibri</vt:lpstr>
      <vt:lpstr>Calibri Light</vt:lpstr>
      <vt:lpstr>Office Theme</vt:lpstr>
      <vt:lpstr>Hybrid 1 Chart Trading  Manual</vt:lpstr>
      <vt:lpstr>Presets</vt:lpstr>
      <vt:lpstr>Hybrid 1 Chart Trading: About</vt:lpstr>
      <vt:lpstr>Trading group of pairs</vt:lpstr>
      <vt:lpstr>Data and fast buttons</vt:lpstr>
      <vt:lpstr>Power of the currency</vt:lpstr>
      <vt:lpstr>Supporting Tools </vt:lpstr>
      <vt:lpstr>Supporting tools</vt:lpstr>
      <vt:lpstr>Performance summary</vt:lpstr>
      <vt:lpstr>Auto/Manual trading, performance follow up</vt:lpstr>
      <vt:lpstr>Settings of the EA and Auto-trading ideas</vt:lpstr>
      <vt:lpstr>Settings of the EA and Auto-trading ideas</vt:lpstr>
      <vt:lpstr>Settings of the EA and Auto-trading ideas</vt:lpstr>
      <vt:lpstr>Settings of the EA and Auto-trading ideas</vt:lpstr>
      <vt:lpstr>Additional Settings</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Hybrid 1 Chart Trading</dc:title>
  <dc:creator>deyan</dc:creator>
  <cp:lastModifiedBy>deyan</cp:lastModifiedBy>
  <cp:revision>45</cp:revision>
  <dcterms:created xsi:type="dcterms:W3CDTF">2018-03-27T07:06:08Z</dcterms:created>
  <dcterms:modified xsi:type="dcterms:W3CDTF">2018-06-14T17:32:55Z</dcterms:modified>
</cp:coreProperties>
</file>